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A399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A399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A399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A399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A399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A399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A399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A399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A3990"/>
        </a:solidFill>
        <a:effectLst/>
        <a:uFillTx/>
        <a:latin typeface="+mj-lt"/>
        <a:ea typeface="+mj-ea"/>
        <a:cs typeface="+mj-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2A3990"/>
        </a:fontRef>
        <a:srgbClr val="2A3990"/>
      </a:tcTxStyle>
      <a:tcStyle>
        <a:tcBdr>
          <a:left>
            <a:ln w="12700" cap="flat">
              <a:solidFill>
                <a:srgbClr val="2A3990"/>
              </a:solidFill>
              <a:prstDash val="solid"/>
              <a:round/>
            </a:ln>
          </a:left>
          <a:right>
            <a:ln w="12700" cap="flat">
              <a:solidFill>
                <a:srgbClr val="2A3990"/>
              </a:solidFill>
              <a:prstDash val="solid"/>
              <a:round/>
            </a:ln>
          </a:right>
          <a:top>
            <a:ln w="12700" cap="flat">
              <a:solidFill>
                <a:srgbClr val="2A3990"/>
              </a:solidFill>
              <a:prstDash val="solid"/>
              <a:round/>
            </a:ln>
          </a:top>
          <a:bottom>
            <a:ln w="12700" cap="flat">
              <a:solidFill>
                <a:srgbClr val="2A3990"/>
              </a:solidFill>
              <a:prstDash val="solid"/>
              <a:round/>
            </a:ln>
          </a:bottom>
          <a:insideH>
            <a:ln w="12700" cap="flat">
              <a:solidFill>
                <a:srgbClr val="2A3990"/>
              </a:solidFill>
              <a:prstDash val="solid"/>
              <a:round/>
            </a:ln>
          </a:insideH>
          <a:insideV>
            <a:ln w="12700" cap="flat">
              <a:solidFill>
                <a:srgbClr val="2A3990"/>
              </a:solidFill>
              <a:prstDash val="solid"/>
              <a:round/>
            </a:ln>
          </a:insideV>
        </a:tcBdr>
        <a:fill>
          <a:solidFill>
            <a:srgbClr val="CBCCD5"/>
          </a:solidFill>
        </a:fill>
      </a:tcStyle>
    </a:wholeTbl>
    <a:band2H>
      <a:tcTxStyle/>
      <a:tcStyle>
        <a:tcBdr/>
        <a:fill>
          <a:solidFill>
            <a:srgbClr val="E7E7EB"/>
          </a:solidFill>
        </a:fill>
      </a:tcStyle>
    </a:band2H>
    <a:firstCol>
      <a:tcTxStyle b="on" i="off">
        <a:fontRef idx="major">
          <a:srgbClr val="2A3990"/>
        </a:fontRef>
        <a:srgbClr val="2A3990"/>
      </a:tcTxStyle>
      <a:tcStyle>
        <a:tcBdr>
          <a:left>
            <a:ln w="12700" cap="flat">
              <a:solidFill>
                <a:srgbClr val="2A3990"/>
              </a:solidFill>
              <a:prstDash val="solid"/>
              <a:round/>
            </a:ln>
          </a:left>
          <a:right>
            <a:ln w="12700" cap="flat">
              <a:solidFill>
                <a:srgbClr val="2A3990"/>
              </a:solidFill>
              <a:prstDash val="solid"/>
              <a:round/>
            </a:ln>
          </a:right>
          <a:top>
            <a:ln w="12700" cap="flat">
              <a:solidFill>
                <a:srgbClr val="2A3990"/>
              </a:solidFill>
              <a:prstDash val="solid"/>
              <a:round/>
            </a:ln>
          </a:top>
          <a:bottom>
            <a:ln w="12700" cap="flat">
              <a:solidFill>
                <a:srgbClr val="2A3990"/>
              </a:solidFill>
              <a:prstDash val="solid"/>
              <a:round/>
            </a:ln>
          </a:bottom>
          <a:insideH>
            <a:ln w="12700" cap="flat">
              <a:solidFill>
                <a:srgbClr val="2A3990"/>
              </a:solidFill>
              <a:prstDash val="solid"/>
              <a:round/>
            </a:ln>
          </a:insideH>
          <a:insideV>
            <a:ln w="12700" cap="flat">
              <a:solidFill>
                <a:srgbClr val="2A3990"/>
              </a:solidFill>
              <a:prstDash val="solid"/>
              <a:round/>
            </a:ln>
          </a:insideV>
        </a:tcBdr>
        <a:fill>
          <a:solidFill>
            <a:schemeClr val="accent1"/>
          </a:solidFill>
        </a:fill>
      </a:tcStyle>
    </a:firstCol>
    <a:lastRow>
      <a:tcTxStyle b="on" i="off">
        <a:fontRef idx="major">
          <a:srgbClr val="2A3990"/>
        </a:fontRef>
        <a:srgbClr val="2A3990"/>
      </a:tcTxStyle>
      <a:tcStyle>
        <a:tcBdr>
          <a:left>
            <a:ln w="12700" cap="flat">
              <a:solidFill>
                <a:srgbClr val="2A3990"/>
              </a:solidFill>
              <a:prstDash val="solid"/>
              <a:round/>
            </a:ln>
          </a:left>
          <a:right>
            <a:ln w="12700" cap="flat">
              <a:solidFill>
                <a:srgbClr val="2A3990"/>
              </a:solidFill>
              <a:prstDash val="solid"/>
              <a:round/>
            </a:ln>
          </a:right>
          <a:top>
            <a:ln w="38100" cap="flat">
              <a:solidFill>
                <a:srgbClr val="2A3990"/>
              </a:solidFill>
              <a:prstDash val="solid"/>
              <a:round/>
            </a:ln>
          </a:top>
          <a:bottom>
            <a:ln w="12700" cap="flat">
              <a:solidFill>
                <a:srgbClr val="2A3990"/>
              </a:solidFill>
              <a:prstDash val="solid"/>
              <a:round/>
            </a:ln>
          </a:bottom>
          <a:insideH>
            <a:ln w="12700" cap="flat">
              <a:solidFill>
                <a:srgbClr val="2A3990"/>
              </a:solidFill>
              <a:prstDash val="solid"/>
              <a:round/>
            </a:ln>
          </a:insideH>
          <a:insideV>
            <a:ln w="12700" cap="flat">
              <a:solidFill>
                <a:srgbClr val="2A3990"/>
              </a:solidFill>
              <a:prstDash val="solid"/>
              <a:round/>
            </a:ln>
          </a:insideV>
        </a:tcBdr>
        <a:fill>
          <a:solidFill>
            <a:schemeClr val="accent1"/>
          </a:solidFill>
        </a:fill>
      </a:tcStyle>
    </a:lastRow>
    <a:firstRow>
      <a:tcTxStyle b="on" i="off">
        <a:fontRef idx="major">
          <a:srgbClr val="2A3990"/>
        </a:fontRef>
        <a:srgbClr val="2A3990"/>
      </a:tcTxStyle>
      <a:tcStyle>
        <a:tcBdr>
          <a:left>
            <a:ln w="12700" cap="flat">
              <a:solidFill>
                <a:srgbClr val="2A3990"/>
              </a:solidFill>
              <a:prstDash val="solid"/>
              <a:round/>
            </a:ln>
          </a:left>
          <a:right>
            <a:ln w="12700" cap="flat">
              <a:solidFill>
                <a:srgbClr val="2A3990"/>
              </a:solidFill>
              <a:prstDash val="solid"/>
              <a:round/>
            </a:ln>
          </a:right>
          <a:top>
            <a:ln w="12700" cap="flat">
              <a:solidFill>
                <a:srgbClr val="2A3990"/>
              </a:solidFill>
              <a:prstDash val="solid"/>
              <a:round/>
            </a:ln>
          </a:top>
          <a:bottom>
            <a:ln w="38100" cap="flat">
              <a:solidFill>
                <a:srgbClr val="2A3990"/>
              </a:solidFill>
              <a:prstDash val="solid"/>
              <a:round/>
            </a:ln>
          </a:bottom>
          <a:insideH>
            <a:ln w="12700" cap="flat">
              <a:solidFill>
                <a:srgbClr val="2A3990"/>
              </a:solidFill>
              <a:prstDash val="solid"/>
              <a:round/>
            </a:ln>
          </a:insideH>
          <a:insideV>
            <a:ln w="12700" cap="flat">
              <a:solidFill>
                <a:srgbClr val="2A3990"/>
              </a:solidFill>
              <a:prstDash val="solid"/>
              <a:round/>
            </a:ln>
          </a:insideV>
        </a:tcBdr>
        <a:fill>
          <a:solidFill>
            <a:schemeClr val="accent1"/>
          </a:solidFill>
        </a:fill>
      </a:tcStyle>
    </a:firstRow>
  </a:tblStyle>
  <a:tblStyle styleId="{C7B018BB-80A7-4F77-B60F-C8B233D01FF8}" styleName="">
    <a:tblBg/>
    <a:wholeTbl>
      <a:tcTxStyle b="off" i="off">
        <a:fontRef idx="major">
          <a:srgbClr val="2A3990"/>
        </a:fontRef>
        <a:srgbClr val="2A3990"/>
      </a:tcTxStyle>
      <a:tcStyle>
        <a:tcBdr>
          <a:left>
            <a:ln w="12700" cap="flat">
              <a:solidFill>
                <a:srgbClr val="2A3990"/>
              </a:solidFill>
              <a:prstDash val="solid"/>
              <a:round/>
            </a:ln>
          </a:left>
          <a:right>
            <a:ln w="12700" cap="flat">
              <a:solidFill>
                <a:srgbClr val="2A3990"/>
              </a:solidFill>
              <a:prstDash val="solid"/>
              <a:round/>
            </a:ln>
          </a:right>
          <a:top>
            <a:ln w="12700" cap="flat">
              <a:solidFill>
                <a:srgbClr val="2A3990"/>
              </a:solidFill>
              <a:prstDash val="solid"/>
              <a:round/>
            </a:ln>
          </a:top>
          <a:bottom>
            <a:ln w="12700" cap="flat">
              <a:solidFill>
                <a:srgbClr val="2A3990"/>
              </a:solidFill>
              <a:prstDash val="solid"/>
              <a:round/>
            </a:ln>
          </a:bottom>
          <a:insideH>
            <a:ln w="12700" cap="flat">
              <a:solidFill>
                <a:srgbClr val="2A3990"/>
              </a:solidFill>
              <a:prstDash val="solid"/>
              <a:round/>
            </a:ln>
          </a:insideH>
          <a:insideV>
            <a:ln w="12700" cap="flat">
              <a:solidFill>
                <a:srgbClr val="2A3990"/>
              </a:solidFill>
              <a:prstDash val="solid"/>
              <a:round/>
            </a:ln>
          </a:insideV>
        </a:tcBdr>
        <a:fill>
          <a:solidFill>
            <a:srgbClr val="DECBCF"/>
          </a:solidFill>
        </a:fill>
      </a:tcStyle>
    </a:wholeTbl>
    <a:band2H>
      <a:tcTxStyle/>
      <a:tcStyle>
        <a:tcBdr/>
        <a:fill>
          <a:solidFill>
            <a:srgbClr val="EFE7E8"/>
          </a:solidFill>
        </a:fill>
      </a:tcStyle>
    </a:band2H>
    <a:firstCol>
      <a:tcTxStyle b="on" i="off">
        <a:fontRef idx="major">
          <a:srgbClr val="2A3990"/>
        </a:fontRef>
        <a:srgbClr val="2A3990"/>
      </a:tcTxStyle>
      <a:tcStyle>
        <a:tcBdr>
          <a:left>
            <a:ln w="12700" cap="flat">
              <a:solidFill>
                <a:srgbClr val="2A3990"/>
              </a:solidFill>
              <a:prstDash val="solid"/>
              <a:round/>
            </a:ln>
          </a:left>
          <a:right>
            <a:ln w="12700" cap="flat">
              <a:solidFill>
                <a:srgbClr val="2A3990"/>
              </a:solidFill>
              <a:prstDash val="solid"/>
              <a:round/>
            </a:ln>
          </a:right>
          <a:top>
            <a:ln w="12700" cap="flat">
              <a:solidFill>
                <a:srgbClr val="2A3990"/>
              </a:solidFill>
              <a:prstDash val="solid"/>
              <a:round/>
            </a:ln>
          </a:top>
          <a:bottom>
            <a:ln w="12700" cap="flat">
              <a:solidFill>
                <a:srgbClr val="2A3990"/>
              </a:solidFill>
              <a:prstDash val="solid"/>
              <a:round/>
            </a:ln>
          </a:bottom>
          <a:insideH>
            <a:ln w="12700" cap="flat">
              <a:solidFill>
                <a:srgbClr val="2A3990"/>
              </a:solidFill>
              <a:prstDash val="solid"/>
              <a:round/>
            </a:ln>
          </a:insideH>
          <a:insideV>
            <a:ln w="12700" cap="flat">
              <a:solidFill>
                <a:srgbClr val="2A3990"/>
              </a:solidFill>
              <a:prstDash val="solid"/>
              <a:round/>
            </a:ln>
          </a:insideV>
        </a:tcBdr>
        <a:fill>
          <a:solidFill>
            <a:schemeClr val="accent3"/>
          </a:solidFill>
        </a:fill>
      </a:tcStyle>
    </a:firstCol>
    <a:lastRow>
      <a:tcTxStyle b="on" i="off">
        <a:fontRef idx="major">
          <a:srgbClr val="2A3990"/>
        </a:fontRef>
        <a:srgbClr val="2A3990"/>
      </a:tcTxStyle>
      <a:tcStyle>
        <a:tcBdr>
          <a:left>
            <a:ln w="12700" cap="flat">
              <a:solidFill>
                <a:srgbClr val="2A3990"/>
              </a:solidFill>
              <a:prstDash val="solid"/>
              <a:round/>
            </a:ln>
          </a:left>
          <a:right>
            <a:ln w="12700" cap="flat">
              <a:solidFill>
                <a:srgbClr val="2A3990"/>
              </a:solidFill>
              <a:prstDash val="solid"/>
              <a:round/>
            </a:ln>
          </a:right>
          <a:top>
            <a:ln w="38100" cap="flat">
              <a:solidFill>
                <a:srgbClr val="2A3990"/>
              </a:solidFill>
              <a:prstDash val="solid"/>
              <a:round/>
            </a:ln>
          </a:top>
          <a:bottom>
            <a:ln w="12700" cap="flat">
              <a:solidFill>
                <a:srgbClr val="2A3990"/>
              </a:solidFill>
              <a:prstDash val="solid"/>
              <a:round/>
            </a:ln>
          </a:bottom>
          <a:insideH>
            <a:ln w="12700" cap="flat">
              <a:solidFill>
                <a:srgbClr val="2A3990"/>
              </a:solidFill>
              <a:prstDash val="solid"/>
              <a:round/>
            </a:ln>
          </a:insideH>
          <a:insideV>
            <a:ln w="12700" cap="flat">
              <a:solidFill>
                <a:srgbClr val="2A3990"/>
              </a:solidFill>
              <a:prstDash val="solid"/>
              <a:round/>
            </a:ln>
          </a:insideV>
        </a:tcBdr>
        <a:fill>
          <a:solidFill>
            <a:schemeClr val="accent3"/>
          </a:solidFill>
        </a:fill>
      </a:tcStyle>
    </a:lastRow>
    <a:firstRow>
      <a:tcTxStyle b="on" i="off">
        <a:fontRef idx="major">
          <a:srgbClr val="2A3990"/>
        </a:fontRef>
        <a:srgbClr val="2A3990"/>
      </a:tcTxStyle>
      <a:tcStyle>
        <a:tcBdr>
          <a:left>
            <a:ln w="12700" cap="flat">
              <a:solidFill>
                <a:srgbClr val="2A3990"/>
              </a:solidFill>
              <a:prstDash val="solid"/>
              <a:round/>
            </a:ln>
          </a:left>
          <a:right>
            <a:ln w="12700" cap="flat">
              <a:solidFill>
                <a:srgbClr val="2A3990"/>
              </a:solidFill>
              <a:prstDash val="solid"/>
              <a:round/>
            </a:ln>
          </a:right>
          <a:top>
            <a:ln w="12700" cap="flat">
              <a:solidFill>
                <a:srgbClr val="2A3990"/>
              </a:solidFill>
              <a:prstDash val="solid"/>
              <a:round/>
            </a:ln>
          </a:top>
          <a:bottom>
            <a:ln w="38100" cap="flat">
              <a:solidFill>
                <a:srgbClr val="2A3990"/>
              </a:solidFill>
              <a:prstDash val="solid"/>
              <a:round/>
            </a:ln>
          </a:bottom>
          <a:insideH>
            <a:ln w="12700" cap="flat">
              <a:solidFill>
                <a:srgbClr val="2A3990"/>
              </a:solidFill>
              <a:prstDash val="solid"/>
              <a:round/>
            </a:ln>
          </a:insideH>
          <a:insideV>
            <a:ln w="12700" cap="flat">
              <a:solidFill>
                <a:srgbClr val="2A3990"/>
              </a:solidFill>
              <a:prstDash val="solid"/>
              <a:round/>
            </a:ln>
          </a:insideV>
        </a:tcBdr>
        <a:fill>
          <a:solidFill>
            <a:schemeClr val="accent3"/>
          </a:solidFill>
        </a:fill>
      </a:tcStyle>
    </a:firstRow>
  </a:tblStyle>
  <a:tblStyle styleId="{EEE7283C-3CF3-47DC-8721-378D4A62B228}" styleName="">
    <a:tblBg/>
    <a:wholeTbl>
      <a:tcTxStyle b="off" i="off">
        <a:fontRef idx="major">
          <a:srgbClr val="2A3990"/>
        </a:fontRef>
        <a:srgbClr val="2A3990"/>
      </a:tcTxStyle>
      <a:tcStyle>
        <a:tcBdr>
          <a:left>
            <a:ln w="12700" cap="flat">
              <a:solidFill>
                <a:srgbClr val="2A3990"/>
              </a:solidFill>
              <a:prstDash val="solid"/>
              <a:round/>
            </a:ln>
          </a:left>
          <a:right>
            <a:ln w="12700" cap="flat">
              <a:solidFill>
                <a:srgbClr val="2A3990"/>
              </a:solidFill>
              <a:prstDash val="solid"/>
              <a:round/>
            </a:ln>
          </a:right>
          <a:top>
            <a:ln w="12700" cap="flat">
              <a:solidFill>
                <a:srgbClr val="2A3990"/>
              </a:solidFill>
              <a:prstDash val="solid"/>
              <a:round/>
            </a:ln>
          </a:top>
          <a:bottom>
            <a:ln w="12700" cap="flat">
              <a:solidFill>
                <a:srgbClr val="2A3990"/>
              </a:solidFill>
              <a:prstDash val="solid"/>
              <a:round/>
            </a:ln>
          </a:bottom>
          <a:insideH>
            <a:ln w="12700" cap="flat">
              <a:solidFill>
                <a:srgbClr val="2A3990"/>
              </a:solidFill>
              <a:prstDash val="solid"/>
              <a:round/>
            </a:ln>
          </a:insideH>
          <a:insideV>
            <a:ln w="12700" cap="flat">
              <a:solidFill>
                <a:srgbClr val="2A3990"/>
              </a:solidFill>
              <a:prstDash val="solid"/>
              <a:round/>
            </a:ln>
          </a:insideV>
        </a:tcBdr>
        <a:fill>
          <a:solidFill>
            <a:srgbClr val="D5DBED"/>
          </a:solidFill>
        </a:fill>
      </a:tcStyle>
    </a:wholeTbl>
    <a:band2H>
      <a:tcTxStyle/>
      <a:tcStyle>
        <a:tcBdr/>
        <a:fill>
          <a:solidFill>
            <a:srgbClr val="EBEEF6"/>
          </a:solidFill>
        </a:fill>
      </a:tcStyle>
    </a:band2H>
    <a:firstCol>
      <a:tcTxStyle b="on" i="off">
        <a:fontRef idx="major">
          <a:srgbClr val="2A3990"/>
        </a:fontRef>
        <a:srgbClr val="2A3990"/>
      </a:tcTxStyle>
      <a:tcStyle>
        <a:tcBdr>
          <a:left>
            <a:ln w="12700" cap="flat">
              <a:solidFill>
                <a:srgbClr val="2A3990"/>
              </a:solidFill>
              <a:prstDash val="solid"/>
              <a:round/>
            </a:ln>
          </a:left>
          <a:right>
            <a:ln w="12700" cap="flat">
              <a:solidFill>
                <a:srgbClr val="2A3990"/>
              </a:solidFill>
              <a:prstDash val="solid"/>
              <a:round/>
            </a:ln>
          </a:right>
          <a:top>
            <a:ln w="12700" cap="flat">
              <a:solidFill>
                <a:srgbClr val="2A3990"/>
              </a:solidFill>
              <a:prstDash val="solid"/>
              <a:round/>
            </a:ln>
          </a:top>
          <a:bottom>
            <a:ln w="12700" cap="flat">
              <a:solidFill>
                <a:srgbClr val="2A3990"/>
              </a:solidFill>
              <a:prstDash val="solid"/>
              <a:round/>
            </a:ln>
          </a:bottom>
          <a:insideH>
            <a:ln w="12700" cap="flat">
              <a:solidFill>
                <a:srgbClr val="2A3990"/>
              </a:solidFill>
              <a:prstDash val="solid"/>
              <a:round/>
            </a:ln>
          </a:insideH>
          <a:insideV>
            <a:ln w="12700" cap="flat">
              <a:solidFill>
                <a:srgbClr val="2A3990"/>
              </a:solidFill>
              <a:prstDash val="solid"/>
              <a:round/>
            </a:ln>
          </a:insideV>
        </a:tcBdr>
        <a:fill>
          <a:solidFill>
            <a:schemeClr val="accent6"/>
          </a:solidFill>
        </a:fill>
      </a:tcStyle>
    </a:firstCol>
    <a:lastRow>
      <a:tcTxStyle b="on" i="off">
        <a:fontRef idx="major">
          <a:srgbClr val="2A3990"/>
        </a:fontRef>
        <a:srgbClr val="2A3990"/>
      </a:tcTxStyle>
      <a:tcStyle>
        <a:tcBdr>
          <a:left>
            <a:ln w="12700" cap="flat">
              <a:solidFill>
                <a:srgbClr val="2A3990"/>
              </a:solidFill>
              <a:prstDash val="solid"/>
              <a:round/>
            </a:ln>
          </a:left>
          <a:right>
            <a:ln w="12700" cap="flat">
              <a:solidFill>
                <a:srgbClr val="2A3990"/>
              </a:solidFill>
              <a:prstDash val="solid"/>
              <a:round/>
            </a:ln>
          </a:right>
          <a:top>
            <a:ln w="38100" cap="flat">
              <a:solidFill>
                <a:srgbClr val="2A3990"/>
              </a:solidFill>
              <a:prstDash val="solid"/>
              <a:round/>
            </a:ln>
          </a:top>
          <a:bottom>
            <a:ln w="12700" cap="flat">
              <a:solidFill>
                <a:srgbClr val="2A3990"/>
              </a:solidFill>
              <a:prstDash val="solid"/>
              <a:round/>
            </a:ln>
          </a:bottom>
          <a:insideH>
            <a:ln w="12700" cap="flat">
              <a:solidFill>
                <a:srgbClr val="2A3990"/>
              </a:solidFill>
              <a:prstDash val="solid"/>
              <a:round/>
            </a:ln>
          </a:insideH>
          <a:insideV>
            <a:ln w="12700" cap="flat">
              <a:solidFill>
                <a:srgbClr val="2A3990"/>
              </a:solidFill>
              <a:prstDash val="solid"/>
              <a:round/>
            </a:ln>
          </a:insideV>
        </a:tcBdr>
        <a:fill>
          <a:solidFill>
            <a:schemeClr val="accent6"/>
          </a:solidFill>
        </a:fill>
      </a:tcStyle>
    </a:lastRow>
    <a:firstRow>
      <a:tcTxStyle b="on" i="off">
        <a:fontRef idx="major">
          <a:srgbClr val="2A3990"/>
        </a:fontRef>
        <a:srgbClr val="2A3990"/>
      </a:tcTxStyle>
      <a:tcStyle>
        <a:tcBdr>
          <a:left>
            <a:ln w="12700" cap="flat">
              <a:solidFill>
                <a:srgbClr val="2A3990"/>
              </a:solidFill>
              <a:prstDash val="solid"/>
              <a:round/>
            </a:ln>
          </a:left>
          <a:right>
            <a:ln w="12700" cap="flat">
              <a:solidFill>
                <a:srgbClr val="2A3990"/>
              </a:solidFill>
              <a:prstDash val="solid"/>
              <a:round/>
            </a:ln>
          </a:right>
          <a:top>
            <a:ln w="12700" cap="flat">
              <a:solidFill>
                <a:srgbClr val="2A3990"/>
              </a:solidFill>
              <a:prstDash val="solid"/>
              <a:round/>
            </a:ln>
          </a:top>
          <a:bottom>
            <a:ln w="38100" cap="flat">
              <a:solidFill>
                <a:srgbClr val="2A3990"/>
              </a:solidFill>
              <a:prstDash val="solid"/>
              <a:round/>
            </a:ln>
          </a:bottom>
          <a:insideH>
            <a:ln w="12700" cap="flat">
              <a:solidFill>
                <a:srgbClr val="2A3990"/>
              </a:solidFill>
              <a:prstDash val="solid"/>
              <a:round/>
            </a:ln>
          </a:insideH>
          <a:insideV>
            <a:ln w="12700" cap="flat">
              <a:solidFill>
                <a:srgbClr val="2A3990"/>
              </a:solidFill>
              <a:prstDash val="solid"/>
              <a:round/>
            </a:ln>
          </a:insideV>
        </a:tcBdr>
        <a:fill>
          <a:solidFill>
            <a:schemeClr val="accent6"/>
          </a:solidFill>
        </a:fill>
      </a:tcStyle>
    </a:firstRow>
  </a:tblStyle>
  <a:tblStyle styleId="{CF821DB8-F4EB-4A41-A1BA-3FCAFE7338EE}" styleName="">
    <a:tblBg/>
    <a:wholeTbl>
      <a:tcTxStyle b="off" i="off">
        <a:fontRef idx="major">
          <a:srgbClr val="2A3990"/>
        </a:fontRef>
        <a:srgbClr val="2A399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E"/>
          </a:solidFill>
        </a:fill>
      </a:tcStyle>
    </a:wholeTbl>
    <a:band2H>
      <a:tcTxStyle/>
      <a:tcStyle>
        <a:tcBdr/>
        <a:fill>
          <a:solidFill>
            <a:srgbClr val="2A3990"/>
          </a:solidFill>
        </a:fill>
      </a:tcStyle>
    </a:band2H>
    <a:firstCol>
      <a:tcTxStyle b="on" i="off">
        <a:fontRef idx="major">
          <a:srgbClr val="2A3990"/>
        </a:fontRef>
        <a:srgbClr val="2A399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2A3990"/>
        </a:fontRef>
        <a:srgbClr val="2A3990"/>
      </a:tcTxStyle>
      <a:tcStyle>
        <a:tcBdr>
          <a:left>
            <a:ln w="12700" cap="flat">
              <a:noFill/>
              <a:miter lim="400000"/>
            </a:ln>
          </a:left>
          <a:right>
            <a:ln w="12700" cap="flat">
              <a:noFill/>
              <a:miter lim="400000"/>
            </a:ln>
          </a:right>
          <a:top>
            <a:ln w="50800" cap="flat">
              <a:solidFill>
                <a:srgbClr val="2A3990"/>
              </a:solidFill>
              <a:prstDash val="solid"/>
              <a:round/>
            </a:ln>
          </a:top>
          <a:bottom>
            <a:ln w="25400" cap="flat">
              <a:solidFill>
                <a:srgbClr val="2A3990"/>
              </a:solidFill>
              <a:prstDash val="solid"/>
              <a:round/>
            </a:ln>
          </a:bottom>
          <a:insideH>
            <a:ln w="12700" cap="flat">
              <a:noFill/>
              <a:miter lim="400000"/>
            </a:ln>
          </a:insideH>
          <a:insideV>
            <a:ln w="12700" cap="flat">
              <a:noFill/>
              <a:miter lim="400000"/>
            </a:ln>
          </a:insideV>
        </a:tcBdr>
        <a:fill>
          <a:solidFill>
            <a:srgbClr val="2A3990"/>
          </a:solidFill>
        </a:fill>
      </a:tcStyle>
    </a:lastRow>
    <a:firstRow>
      <a:tcTxStyle b="on" i="off">
        <a:fontRef idx="major">
          <a:srgbClr val="2A3990"/>
        </a:fontRef>
        <a:srgbClr val="2A3990"/>
      </a:tcTxStyle>
      <a:tcStyle>
        <a:tcBdr>
          <a:left>
            <a:ln w="12700" cap="flat">
              <a:noFill/>
              <a:miter lim="400000"/>
            </a:ln>
          </a:left>
          <a:right>
            <a:ln w="12700" cap="flat">
              <a:noFill/>
              <a:miter lim="400000"/>
            </a:ln>
          </a:right>
          <a:top>
            <a:ln w="25400" cap="flat">
              <a:solidFill>
                <a:srgbClr val="2A3990"/>
              </a:solidFill>
              <a:prstDash val="solid"/>
              <a:round/>
            </a:ln>
          </a:top>
          <a:bottom>
            <a:ln w="25400" cap="flat">
              <a:solidFill>
                <a:srgbClr val="2A399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2A3990"/>
        </a:fontRef>
        <a:srgbClr val="2A3990"/>
      </a:tcTxStyle>
      <a:tcStyle>
        <a:tcBdr>
          <a:left>
            <a:ln w="12700" cap="flat">
              <a:solidFill>
                <a:srgbClr val="2A3990"/>
              </a:solidFill>
              <a:prstDash val="solid"/>
              <a:round/>
            </a:ln>
          </a:left>
          <a:right>
            <a:ln w="12700" cap="flat">
              <a:solidFill>
                <a:srgbClr val="2A3990"/>
              </a:solidFill>
              <a:prstDash val="solid"/>
              <a:round/>
            </a:ln>
          </a:right>
          <a:top>
            <a:ln w="12700" cap="flat">
              <a:solidFill>
                <a:srgbClr val="2A3990"/>
              </a:solidFill>
              <a:prstDash val="solid"/>
              <a:round/>
            </a:ln>
          </a:top>
          <a:bottom>
            <a:ln w="12700" cap="flat">
              <a:solidFill>
                <a:srgbClr val="2A3990"/>
              </a:solidFill>
              <a:prstDash val="solid"/>
              <a:round/>
            </a:ln>
          </a:bottom>
          <a:insideH>
            <a:ln w="12700" cap="flat">
              <a:solidFill>
                <a:srgbClr val="2A3990"/>
              </a:solidFill>
              <a:prstDash val="solid"/>
              <a:round/>
            </a:ln>
          </a:insideH>
          <a:insideV>
            <a:ln w="12700" cap="flat">
              <a:solidFill>
                <a:srgbClr val="2A3990"/>
              </a:solidFill>
              <a:prstDash val="solid"/>
              <a:round/>
            </a:ln>
          </a:insideV>
        </a:tcBdr>
        <a:fill>
          <a:solidFill>
            <a:srgbClr val="CBCCDB"/>
          </a:solidFill>
        </a:fill>
      </a:tcStyle>
    </a:wholeTbl>
    <a:band2H>
      <a:tcTxStyle/>
      <a:tcStyle>
        <a:tcBdr/>
        <a:fill>
          <a:solidFill>
            <a:srgbClr val="E7E7EE"/>
          </a:solidFill>
        </a:fill>
      </a:tcStyle>
    </a:band2H>
    <a:firstCol>
      <a:tcTxStyle b="on" i="off">
        <a:fontRef idx="major">
          <a:srgbClr val="2A3990"/>
        </a:fontRef>
        <a:srgbClr val="2A3990"/>
      </a:tcTxStyle>
      <a:tcStyle>
        <a:tcBdr>
          <a:left>
            <a:ln w="12700" cap="flat">
              <a:solidFill>
                <a:srgbClr val="2A3990"/>
              </a:solidFill>
              <a:prstDash val="solid"/>
              <a:round/>
            </a:ln>
          </a:left>
          <a:right>
            <a:ln w="12700" cap="flat">
              <a:solidFill>
                <a:srgbClr val="2A3990"/>
              </a:solidFill>
              <a:prstDash val="solid"/>
              <a:round/>
            </a:ln>
          </a:right>
          <a:top>
            <a:ln w="12700" cap="flat">
              <a:solidFill>
                <a:srgbClr val="2A3990"/>
              </a:solidFill>
              <a:prstDash val="solid"/>
              <a:round/>
            </a:ln>
          </a:top>
          <a:bottom>
            <a:ln w="12700" cap="flat">
              <a:solidFill>
                <a:srgbClr val="2A3990"/>
              </a:solidFill>
              <a:prstDash val="solid"/>
              <a:round/>
            </a:ln>
          </a:bottom>
          <a:insideH>
            <a:ln w="12700" cap="flat">
              <a:solidFill>
                <a:srgbClr val="2A3990"/>
              </a:solidFill>
              <a:prstDash val="solid"/>
              <a:round/>
            </a:ln>
          </a:insideH>
          <a:insideV>
            <a:ln w="12700" cap="flat">
              <a:solidFill>
                <a:srgbClr val="2A3990"/>
              </a:solidFill>
              <a:prstDash val="solid"/>
              <a:round/>
            </a:ln>
          </a:insideV>
        </a:tcBdr>
        <a:fill>
          <a:solidFill>
            <a:srgbClr val="2A3990"/>
          </a:solidFill>
        </a:fill>
      </a:tcStyle>
    </a:firstCol>
    <a:lastRow>
      <a:tcTxStyle b="on" i="off">
        <a:fontRef idx="major">
          <a:srgbClr val="2A3990"/>
        </a:fontRef>
        <a:srgbClr val="2A3990"/>
      </a:tcTxStyle>
      <a:tcStyle>
        <a:tcBdr>
          <a:left>
            <a:ln w="12700" cap="flat">
              <a:solidFill>
                <a:srgbClr val="2A3990"/>
              </a:solidFill>
              <a:prstDash val="solid"/>
              <a:round/>
            </a:ln>
          </a:left>
          <a:right>
            <a:ln w="12700" cap="flat">
              <a:solidFill>
                <a:srgbClr val="2A3990"/>
              </a:solidFill>
              <a:prstDash val="solid"/>
              <a:round/>
            </a:ln>
          </a:right>
          <a:top>
            <a:ln w="38100" cap="flat">
              <a:solidFill>
                <a:srgbClr val="2A3990"/>
              </a:solidFill>
              <a:prstDash val="solid"/>
              <a:round/>
            </a:ln>
          </a:top>
          <a:bottom>
            <a:ln w="12700" cap="flat">
              <a:solidFill>
                <a:srgbClr val="2A3990"/>
              </a:solidFill>
              <a:prstDash val="solid"/>
              <a:round/>
            </a:ln>
          </a:bottom>
          <a:insideH>
            <a:ln w="12700" cap="flat">
              <a:solidFill>
                <a:srgbClr val="2A3990"/>
              </a:solidFill>
              <a:prstDash val="solid"/>
              <a:round/>
            </a:ln>
          </a:insideH>
          <a:insideV>
            <a:ln w="12700" cap="flat">
              <a:solidFill>
                <a:srgbClr val="2A3990"/>
              </a:solidFill>
              <a:prstDash val="solid"/>
              <a:round/>
            </a:ln>
          </a:insideV>
        </a:tcBdr>
        <a:fill>
          <a:solidFill>
            <a:srgbClr val="2A3990"/>
          </a:solidFill>
        </a:fill>
      </a:tcStyle>
    </a:lastRow>
    <a:firstRow>
      <a:tcTxStyle b="on" i="off">
        <a:fontRef idx="major">
          <a:srgbClr val="2A3990"/>
        </a:fontRef>
        <a:srgbClr val="2A3990"/>
      </a:tcTxStyle>
      <a:tcStyle>
        <a:tcBdr>
          <a:left>
            <a:ln w="12700" cap="flat">
              <a:solidFill>
                <a:srgbClr val="2A3990"/>
              </a:solidFill>
              <a:prstDash val="solid"/>
              <a:round/>
            </a:ln>
          </a:left>
          <a:right>
            <a:ln w="12700" cap="flat">
              <a:solidFill>
                <a:srgbClr val="2A3990"/>
              </a:solidFill>
              <a:prstDash val="solid"/>
              <a:round/>
            </a:ln>
          </a:right>
          <a:top>
            <a:ln w="12700" cap="flat">
              <a:solidFill>
                <a:srgbClr val="2A3990"/>
              </a:solidFill>
              <a:prstDash val="solid"/>
              <a:round/>
            </a:ln>
          </a:top>
          <a:bottom>
            <a:ln w="38100" cap="flat">
              <a:solidFill>
                <a:srgbClr val="2A3990"/>
              </a:solidFill>
              <a:prstDash val="solid"/>
              <a:round/>
            </a:ln>
          </a:bottom>
          <a:insideH>
            <a:ln w="12700" cap="flat">
              <a:solidFill>
                <a:srgbClr val="2A3990"/>
              </a:solidFill>
              <a:prstDash val="solid"/>
              <a:round/>
            </a:ln>
          </a:insideH>
          <a:insideV>
            <a:ln w="12700" cap="flat">
              <a:solidFill>
                <a:srgbClr val="2A3990"/>
              </a:solidFill>
              <a:prstDash val="solid"/>
              <a:round/>
            </a:ln>
          </a:insideV>
        </a:tcBdr>
        <a:fill>
          <a:solidFill>
            <a:srgbClr val="2A3990"/>
          </a:solidFill>
        </a:fill>
      </a:tcStyle>
    </a:firstRow>
  </a:tblStyle>
  <a:tblStyle styleId="{2708684C-4D16-4618-839F-0558EEFCDFE6}" styleName="">
    <a:tblBg/>
    <a:wholeTbl>
      <a:tcTxStyle b="off" i="off">
        <a:fontRef idx="major">
          <a:srgbClr val="2A3990"/>
        </a:fontRef>
        <a:srgbClr val="2A3990"/>
      </a:tcTxStyle>
      <a:tcStyle>
        <a:tcBdr>
          <a:left>
            <a:ln w="12700" cap="flat">
              <a:solidFill>
                <a:srgbClr val="2A3990"/>
              </a:solidFill>
              <a:prstDash val="solid"/>
              <a:round/>
            </a:ln>
          </a:left>
          <a:right>
            <a:ln w="12700" cap="flat">
              <a:solidFill>
                <a:srgbClr val="2A3990"/>
              </a:solidFill>
              <a:prstDash val="solid"/>
              <a:round/>
            </a:ln>
          </a:right>
          <a:top>
            <a:ln w="12700" cap="flat">
              <a:solidFill>
                <a:srgbClr val="2A3990"/>
              </a:solidFill>
              <a:prstDash val="solid"/>
              <a:round/>
            </a:ln>
          </a:top>
          <a:bottom>
            <a:ln w="12700" cap="flat">
              <a:solidFill>
                <a:srgbClr val="2A3990"/>
              </a:solidFill>
              <a:prstDash val="solid"/>
              <a:round/>
            </a:ln>
          </a:bottom>
          <a:insideH>
            <a:ln w="12700" cap="flat">
              <a:solidFill>
                <a:srgbClr val="2A3990"/>
              </a:solidFill>
              <a:prstDash val="solid"/>
              <a:round/>
            </a:ln>
          </a:insideH>
          <a:insideV>
            <a:ln w="12700" cap="flat">
              <a:solidFill>
                <a:srgbClr val="2A3990"/>
              </a:solidFill>
              <a:prstDash val="solid"/>
              <a:round/>
            </a:ln>
          </a:insideV>
        </a:tcBdr>
        <a:fill>
          <a:solidFill>
            <a:srgbClr val="2A3990">
              <a:alpha val="20000"/>
            </a:srgbClr>
          </a:solidFill>
        </a:fill>
      </a:tcStyle>
    </a:wholeTbl>
    <a:band2H>
      <a:tcTxStyle/>
      <a:tcStyle>
        <a:tcBdr/>
        <a:fill>
          <a:solidFill>
            <a:srgbClr val="FFFFFF"/>
          </a:solidFill>
        </a:fill>
      </a:tcStyle>
    </a:band2H>
    <a:firstCol>
      <a:tcTxStyle b="on" i="off">
        <a:fontRef idx="major">
          <a:srgbClr val="2A3990"/>
        </a:fontRef>
        <a:srgbClr val="2A3990"/>
      </a:tcTxStyle>
      <a:tcStyle>
        <a:tcBdr>
          <a:left>
            <a:ln w="12700" cap="flat">
              <a:solidFill>
                <a:srgbClr val="2A3990"/>
              </a:solidFill>
              <a:prstDash val="solid"/>
              <a:round/>
            </a:ln>
          </a:left>
          <a:right>
            <a:ln w="12700" cap="flat">
              <a:solidFill>
                <a:srgbClr val="2A3990"/>
              </a:solidFill>
              <a:prstDash val="solid"/>
              <a:round/>
            </a:ln>
          </a:right>
          <a:top>
            <a:ln w="12700" cap="flat">
              <a:solidFill>
                <a:srgbClr val="2A3990"/>
              </a:solidFill>
              <a:prstDash val="solid"/>
              <a:round/>
            </a:ln>
          </a:top>
          <a:bottom>
            <a:ln w="12700" cap="flat">
              <a:solidFill>
                <a:srgbClr val="2A3990"/>
              </a:solidFill>
              <a:prstDash val="solid"/>
              <a:round/>
            </a:ln>
          </a:bottom>
          <a:insideH>
            <a:ln w="12700" cap="flat">
              <a:solidFill>
                <a:srgbClr val="2A3990"/>
              </a:solidFill>
              <a:prstDash val="solid"/>
              <a:round/>
            </a:ln>
          </a:insideH>
          <a:insideV>
            <a:ln w="12700" cap="flat">
              <a:solidFill>
                <a:srgbClr val="2A3990"/>
              </a:solidFill>
              <a:prstDash val="solid"/>
              <a:round/>
            </a:ln>
          </a:insideV>
        </a:tcBdr>
        <a:fill>
          <a:solidFill>
            <a:srgbClr val="2A3990">
              <a:alpha val="20000"/>
            </a:srgbClr>
          </a:solidFill>
        </a:fill>
      </a:tcStyle>
    </a:firstCol>
    <a:lastRow>
      <a:tcTxStyle b="on" i="off">
        <a:fontRef idx="major">
          <a:srgbClr val="2A3990"/>
        </a:fontRef>
        <a:srgbClr val="2A3990"/>
      </a:tcTxStyle>
      <a:tcStyle>
        <a:tcBdr>
          <a:left>
            <a:ln w="12700" cap="flat">
              <a:solidFill>
                <a:srgbClr val="2A3990"/>
              </a:solidFill>
              <a:prstDash val="solid"/>
              <a:round/>
            </a:ln>
          </a:left>
          <a:right>
            <a:ln w="12700" cap="flat">
              <a:solidFill>
                <a:srgbClr val="2A3990"/>
              </a:solidFill>
              <a:prstDash val="solid"/>
              <a:round/>
            </a:ln>
          </a:right>
          <a:top>
            <a:ln w="50800" cap="flat">
              <a:solidFill>
                <a:srgbClr val="2A3990"/>
              </a:solidFill>
              <a:prstDash val="solid"/>
              <a:round/>
            </a:ln>
          </a:top>
          <a:bottom>
            <a:ln w="12700" cap="flat">
              <a:solidFill>
                <a:srgbClr val="2A3990"/>
              </a:solidFill>
              <a:prstDash val="solid"/>
              <a:round/>
            </a:ln>
          </a:bottom>
          <a:insideH>
            <a:ln w="12700" cap="flat">
              <a:solidFill>
                <a:srgbClr val="2A3990"/>
              </a:solidFill>
              <a:prstDash val="solid"/>
              <a:round/>
            </a:ln>
          </a:insideH>
          <a:insideV>
            <a:ln w="12700" cap="flat">
              <a:solidFill>
                <a:srgbClr val="2A3990"/>
              </a:solidFill>
              <a:prstDash val="solid"/>
              <a:round/>
            </a:ln>
          </a:insideV>
        </a:tcBdr>
        <a:fill>
          <a:noFill/>
        </a:fill>
      </a:tcStyle>
    </a:lastRow>
    <a:firstRow>
      <a:tcTxStyle b="on" i="off">
        <a:fontRef idx="major">
          <a:srgbClr val="2A3990"/>
        </a:fontRef>
        <a:srgbClr val="2A3990"/>
      </a:tcTxStyle>
      <a:tcStyle>
        <a:tcBdr>
          <a:left>
            <a:ln w="12700" cap="flat">
              <a:solidFill>
                <a:srgbClr val="2A3990"/>
              </a:solidFill>
              <a:prstDash val="solid"/>
              <a:round/>
            </a:ln>
          </a:left>
          <a:right>
            <a:ln w="12700" cap="flat">
              <a:solidFill>
                <a:srgbClr val="2A3990"/>
              </a:solidFill>
              <a:prstDash val="solid"/>
              <a:round/>
            </a:ln>
          </a:right>
          <a:top>
            <a:ln w="12700" cap="flat">
              <a:solidFill>
                <a:srgbClr val="2A3990"/>
              </a:solidFill>
              <a:prstDash val="solid"/>
              <a:round/>
            </a:ln>
          </a:top>
          <a:bottom>
            <a:ln w="25400" cap="flat">
              <a:solidFill>
                <a:srgbClr val="2A3990"/>
              </a:solidFill>
              <a:prstDash val="solid"/>
              <a:round/>
            </a:ln>
          </a:bottom>
          <a:insideH>
            <a:ln w="12700" cap="flat">
              <a:solidFill>
                <a:srgbClr val="2A3990"/>
              </a:solidFill>
              <a:prstDash val="solid"/>
              <a:round/>
            </a:ln>
          </a:insideH>
          <a:insideV>
            <a:ln w="12700" cap="flat">
              <a:solidFill>
                <a:srgbClr val="2A399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93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7" name="Shape 137"/>
          <p:cNvSpPr>
            <a:spLocks noGrp="1" noRot="1" noChangeAspect="1"/>
          </p:cNvSpPr>
          <p:nvPr>
            <p:ph type="sldImg"/>
          </p:nvPr>
        </p:nvSpPr>
        <p:spPr>
          <a:xfrm>
            <a:off x="1143000" y="685800"/>
            <a:ext cx="4572000" cy="3429000"/>
          </a:xfrm>
          <a:prstGeom prst="rect">
            <a:avLst/>
          </a:prstGeom>
        </p:spPr>
        <p:txBody>
          <a:bodyPr/>
          <a:lstStyle/>
          <a:p>
            <a:endParaRPr/>
          </a:p>
        </p:txBody>
      </p:sp>
      <p:sp>
        <p:nvSpPr>
          <p:cNvPr id="138" name="Shape 13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400">
        <a:latin typeface="+mn-lt"/>
        <a:ea typeface="+mn-ea"/>
        <a:cs typeface="+mn-cs"/>
        <a:sym typeface="Arial"/>
      </a:defRPr>
    </a:lvl1pPr>
    <a:lvl2pPr indent="228600" latinLnBrk="0">
      <a:defRPr sz="1400">
        <a:latin typeface="+mn-lt"/>
        <a:ea typeface="+mn-ea"/>
        <a:cs typeface="+mn-cs"/>
        <a:sym typeface="Arial"/>
      </a:defRPr>
    </a:lvl2pPr>
    <a:lvl3pPr indent="457200" latinLnBrk="0">
      <a:defRPr sz="1400">
        <a:latin typeface="+mn-lt"/>
        <a:ea typeface="+mn-ea"/>
        <a:cs typeface="+mn-cs"/>
        <a:sym typeface="Arial"/>
      </a:defRPr>
    </a:lvl3pPr>
    <a:lvl4pPr indent="685800" latinLnBrk="0">
      <a:defRPr sz="1400">
        <a:latin typeface="+mn-lt"/>
        <a:ea typeface="+mn-ea"/>
        <a:cs typeface="+mn-cs"/>
        <a:sym typeface="Arial"/>
      </a:defRPr>
    </a:lvl4pPr>
    <a:lvl5pPr indent="914400" latinLnBrk="0">
      <a:defRPr sz="1400">
        <a:latin typeface="+mn-lt"/>
        <a:ea typeface="+mn-ea"/>
        <a:cs typeface="+mn-cs"/>
        <a:sym typeface="Arial"/>
      </a:defRPr>
    </a:lvl5pPr>
    <a:lvl6pPr indent="1143000" latinLnBrk="0">
      <a:defRPr sz="1400">
        <a:latin typeface="+mn-lt"/>
        <a:ea typeface="+mn-ea"/>
        <a:cs typeface="+mn-cs"/>
        <a:sym typeface="Arial"/>
      </a:defRPr>
    </a:lvl6pPr>
    <a:lvl7pPr indent="1371600" latinLnBrk="0">
      <a:defRPr sz="1400">
        <a:latin typeface="+mn-lt"/>
        <a:ea typeface="+mn-ea"/>
        <a:cs typeface="+mn-cs"/>
        <a:sym typeface="Arial"/>
      </a:defRPr>
    </a:lvl7pPr>
    <a:lvl8pPr indent="1600200" latinLnBrk="0">
      <a:defRPr sz="1400">
        <a:latin typeface="+mn-lt"/>
        <a:ea typeface="+mn-ea"/>
        <a:cs typeface="+mn-cs"/>
        <a:sym typeface="Arial"/>
      </a:defRPr>
    </a:lvl8pPr>
    <a:lvl9pPr indent="1828800" latinLnBrk="0">
      <a:defRPr sz="1400">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noRot="1" noChangeAspect="1"/>
          </p:cNvSpPr>
          <p:nvPr>
            <p:ph type="sldImg"/>
          </p:nvPr>
        </p:nvSpPr>
        <p:spPr>
          <a:prstGeom prst="rect">
            <a:avLst/>
          </a:prstGeom>
        </p:spPr>
        <p:txBody>
          <a:bodyPr/>
          <a:lstStyle/>
          <a:p>
            <a:endParaRPr/>
          </a:p>
        </p:txBody>
      </p:sp>
      <p:sp>
        <p:nvSpPr>
          <p:cNvPr id="146" name="Shape 146"/>
          <p:cNvSpPr>
            <a:spLocks noGrp="1"/>
          </p:cNvSpPr>
          <p:nvPr>
            <p:ph type="body" sz="quarter" idx="1"/>
          </p:nvPr>
        </p:nvSpPr>
        <p:spPr>
          <a:prstGeom prst="rect">
            <a:avLst/>
          </a:prstGeom>
        </p:spPr>
        <p:txBody>
          <a:bodyPr/>
          <a:lstStyle/>
          <a:p>
            <a:pPr>
              <a:defRPr sz="1100"/>
            </a:pPr>
            <a:r>
              <a:t>3.15</a:t>
            </a:r>
          </a:p>
          <a:p>
            <a:pPr>
              <a:defRPr sz="1100"/>
            </a:pPr>
            <a:endParaRPr/>
          </a:p>
          <a:p>
            <a:pPr>
              <a:defRPr sz="1000"/>
            </a:pPr>
            <a:r>
              <a:t>the remaining question is? how do we train in the ACT therapeutic stance?</a:t>
            </a:r>
          </a:p>
          <a:p>
            <a:pPr>
              <a:defRPr sz="1000"/>
            </a:pPr>
            <a:endParaRPr/>
          </a:p>
          <a:p>
            <a:pPr>
              <a:defRPr sz="1000"/>
            </a:pPr>
            <a:r>
              <a:t>as the progression we did last year it need</a:t>
            </a:r>
          </a:p>
          <a:p>
            <a:pPr>
              <a:defRPr sz="1000"/>
            </a:pPr>
            <a:endParaRPr/>
          </a:p>
          <a:p>
            <a:pPr>
              <a:defRPr sz="1000"/>
            </a:pPr>
            <a:r>
              <a:t>1) self awareness and being open aware and angange to our own processes</a:t>
            </a:r>
          </a:p>
          <a:p>
            <a:pPr>
              <a:defRPr sz="1000"/>
            </a:pPr>
            <a:endParaRPr/>
          </a:p>
          <a:p>
            <a:pPr>
              <a:defRPr sz="1000"/>
            </a:pPr>
            <a:r>
              <a:t>2) awareness of how we impact other people from therapeutic stance in spite of what we say. exercise 2. </a:t>
            </a:r>
          </a:p>
          <a:p>
            <a:pPr>
              <a:defRPr sz="1000"/>
            </a:pPr>
            <a:endParaRPr/>
          </a:p>
          <a:p>
            <a:pPr>
              <a:defRPr sz="1000"/>
            </a:pPr>
            <a:r>
              <a:t>3) how we impact interpersonally with what we say. self as context in general exercise as you guided las year</a:t>
            </a:r>
          </a:p>
          <a:p>
            <a:pPr>
              <a:defRPr sz="1000"/>
            </a:pPr>
            <a:r>
              <a:t>and we can do and exercise on being bold and speak the truth from the heart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noRot="1" noChangeAspect="1"/>
          </p:cNvSpPr>
          <p:nvPr>
            <p:ph type="sldImg"/>
          </p:nvPr>
        </p:nvSpPr>
        <p:spPr>
          <a:prstGeom prst="rect">
            <a:avLst/>
          </a:prstGeom>
        </p:spPr>
        <p:txBody>
          <a:bodyPr/>
          <a:lstStyle/>
          <a:p>
            <a:endParaRPr/>
          </a:p>
        </p:txBody>
      </p:sp>
      <p:sp>
        <p:nvSpPr>
          <p:cNvPr id="207" name="Shape 207"/>
          <p:cNvSpPr>
            <a:spLocks noGrp="1"/>
          </p:cNvSpPr>
          <p:nvPr>
            <p:ph type="body" sz="quarter" idx="1"/>
          </p:nvPr>
        </p:nvSpPr>
        <p:spPr>
          <a:prstGeom prst="rect">
            <a:avLst/>
          </a:prstGeom>
        </p:spPr>
        <p:txBody>
          <a:bodyPr/>
          <a:lstStyle/>
          <a:p>
            <a:pPr>
              <a:defRPr sz="1100"/>
            </a:pPr>
            <a:r>
              <a:t>3.42</a:t>
            </a:r>
          </a:p>
          <a:p>
            <a:pPr>
              <a:defRPr sz="1100"/>
            </a:pPr>
            <a:r>
              <a:t>Manuela 5 and 3 min</a:t>
            </a:r>
          </a:p>
          <a:p>
            <a:pPr>
              <a:defRPr sz="1100"/>
            </a:pPr>
            <a:r>
              <a:t>Exercise around shaping the ACT stance </a:t>
            </a:r>
          </a:p>
          <a:p>
            <a:pPr>
              <a:defRPr sz="1100"/>
            </a:pPr>
            <a:r>
              <a:t>Suggestion </a:t>
            </a:r>
          </a:p>
          <a:p>
            <a:pPr>
              <a:defRPr sz="1100"/>
            </a:pPr>
            <a:r>
              <a:t>Being able to see an interaction and read non verbal cues of the stance</a:t>
            </a:r>
          </a:p>
          <a:p>
            <a:pPr>
              <a:defRPr sz="1100"/>
            </a:pPr>
            <a:r>
              <a:t>Have feedback from client </a:t>
            </a:r>
          </a:p>
          <a:p>
            <a:pPr>
              <a:defRPr sz="1100"/>
            </a:pPr>
            <a:r>
              <a:t>Client: What I sensed from you, what I intuited from you, what I saw-felt from your body language</a:t>
            </a:r>
          </a:p>
          <a:p>
            <a:pPr>
              <a:defRPr sz="1100"/>
            </a:pPr>
            <a:endParaRPr/>
          </a:p>
          <a:p>
            <a:pPr>
              <a:defRPr sz="1100"/>
            </a:pPr>
            <a:r>
              <a:t>AWARENESS of impact exercise, cultivating greater interpersonal awareness</a:t>
            </a:r>
          </a:p>
          <a:p>
            <a:pPr>
              <a:defRPr sz="1100"/>
            </a:pPr>
            <a:r>
              <a:t>Whatever the case, our work on self-awareness is never ending and includes paying attention to experience of other, asking about how our behavior is perceived and received. </a:t>
            </a:r>
          </a:p>
          <a:p>
            <a:pPr>
              <a:defRPr sz="1100"/>
            </a:pPr>
            <a:r>
              <a:t>This type of awareness will inform the ways in which we work on or cultivate our personal therapeutic stance – hopefully, in this awareness - letting go of behaviors that pull us away from cultivating an open presence.</a:t>
            </a:r>
          </a:p>
          <a:p>
            <a:pPr>
              <a:defRPr sz="1100"/>
            </a:pPr>
            <a:r>
              <a:t> in some form of practice that is self-reflective and about your interpersonal patterns may assist.</a:t>
            </a:r>
          </a:p>
          <a:p>
            <a:pPr>
              <a:defRPr sz="1100"/>
            </a:pPr>
            <a:endParaRPr/>
          </a:p>
          <a:p>
            <a:pPr>
              <a:defRPr sz="1100"/>
            </a:pPr>
            <a:r>
              <a:t>testing hypotheses about your impact on others</a:t>
            </a:r>
          </a:p>
          <a:p>
            <a:pPr>
              <a:defRPr sz="1100"/>
            </a:pPr>
            <a:endParaRPr/>
          </a:p>
          <a:p>
            <a:pPr>
              <a:defRPr sz="1100" b="1"/>
            </a:pPr>
            <a:r>
              <a:t>Depending on what you discover, use of curiosity, slowing down and choosing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hape 211"/>
          <p:cNvSpPr>
            <a:spLocks noGrp="1" noRot="1" noChangeAspect="1"/>
          </p:cNvSpPr>
          <p:nvPr>
            <p:ph type="sldImg"/>
          </p:nvPr>
        </p:nvSpPr>
        <p:spPr>
          <a:prstGeom prst="rect">
            <a:avLst/>
          </a:prstGeom>
        </p:spPr>
        <p:txBody>
          <a:bodyPr/>
          <a:lstStyle/>
          <a:p>
            <a:endParaRPr/>
          </a:p>
        </p:txBody>
      </p:sp>
      <p:sp>
        <p:nvSpPr>
          <p:cNvPr id="212" name="Shape 212"/>
          <p:cNvSpPr>
            <a:spLocks noGrp="1"/>
          </p:cNvSpPr>
          <p:nvPr>
            <p:ph type="body" sz="quarter" idx="1"/>
          </p:nvPr>
        </p:nvSpPr>
        <p:spPr>
          <a:prstGeom prst="rect">
            <a:avLst/>
          </a:prstGeom>
        </p:spPr>
        <p:txBody>
          <a:bodyPr/>
          <a:lstStyle/>
          <a:p>
            <a:pPr>
              <a:defRPr sz="1100"/>
            </a:pPr>
            <a:r>
              <a:t>What I’m bringing to this relationship?</a:t>
            </a:r>
          </a:p>
          <a:p>
            <a:pPr>
              <a:defRPr sz="1100"/>
            </a:pPr>
            <a:r>
              <a:t>What role does your impact play in creating a holding space? </a:t>
            </a:r>
          </a:p>
          <a:p>
            <a:pPr>
              <a:defRPr sz="1100"/>
            </a:pPr>
            <a:r>
              <a:t>Are you experienced as open? </a:t>
            </a:r>
          </a:p>
          <a:p>
            <a:pPr>
              <a:defRPr sz="1100"/>
            </a:pPr>
            <a:endParaRPr/>
          </a:p>
          <a:p>
            <a:pPr>
              <a:defRPr sz="1100"/>
            </a:pPr>
            <a:r>
              <a:t>“What I’m bringing to this relationship?” “What ways might I interact with this client that are solely about me?” “How can I best serve my client?” It is hear, that when I am honest in my noticing, a choice about how to proceed emerges.</a:t>
            </a:r>
          </a:p>
          <a:p>
            <a:pPr>
              <a:defRPr sz="1100"/>
            </a:pPr>
            <a:endParaRPr/>
          </a:p>
          <a:p>
            <a:pPr>
              <a:defRPr sz="1100"/>
            </a:pPr>
            <a:endParaRPr/>
          </a:p>
          <a:p>
            <a:pPr>
              <a:defRPr sz="1100"/>
            </a:pPr>
            <a:r>
              <a:t>Working to have an ongoing awareness of your plus the client’s experiential state will support the capacity for an ongoing effective responsiveness to the client’s experience. </a:t>
            </a:r>
          </a:p>
          <a:p>
            <a:pPr>
              <a:defRPr sz="1100"/>
            </a:pPr>
            <a:endParaRPr/>
          </a:p>
          <a:p>
            <a:pPr>
              <a:defRPr sz="1100"/>
            </a:pPr>
            <a:r>
              <a:t>Avoiding reactivity and defensiveness with our clients, knowing where our “issues” end and theirs begin, using our mind and our gut for understanding and sensitivity, can only be garnered through conscious awareness of self and other.  This awareness work will assist in speaking from the heart (see below). Knowing what you feel, think, and sense, being aware of your experience and what elicits and influences your behavior as well as its impact on others is all part of an authentic, simple, and sincere presence in therapy</a:t>
            </a:r>
          </a:p>
          <a:p>
            <a:pPr>
              <a:defRPr sz="1100"/>
            </a:pPr>
            <a:endParaRPr/>
          </a:p>
          <a:p>
            <a:pPr>
              <a:defRPr sz="1100"/>
            </a:pPr>
            <a:r>
              <a:t>like an atmosphere that we emanate or send forth. It seems that it is something that is more of a gut feeling and it provokes a sense of “being held” by our clients. It is a subtle presence that needs to be addressed more broadly in ACT and worked on by ACT therapists.</a:t>
            </a:r>
          </a:p>
          <a:p>
            <a:pPr>
              <a:defRPr sz="1100"/>
            </a:pPr>
            <a:endParaRPr/>
          </a:p>
          <a:p>
            <a:pPr>
              <a:defRPr sz="1100"/>
            </a:pPr>
            <a:r>
              <a:t>it is particularly important to note that is truly is a journey, a process. Being alert to self and other within the therapy room may initially seem demanding, but as you develop skill, it is less of a demand and more of a gentle practice of noticing.</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Shape 216"/>
          <p:cNvSpPr>
            <a:spLocks noGrp="1" noRot="1" noChangeAspect="1"/>
          </p:cNvSpPr>
          <p:nvPr>
            <p:ph type="sldImg"/>
          </p:nvPr>
        </p:nvSpPr>
        <p:spPr>
          <a:prstGeom prst="rect">
            <a:avLst/>
          </a:prstGeom>
        </p:spPr>
        <p:txBody>
          <a:bodyPr/>
          <a:lstStyle/>
          <a:p>
            <a:endParaRPr/>
          </a:p>
        </p:txBody>
      </p:sp>
      <p:sp>
        <p:nvSpPr>
          <p:cNvPr id="217" name="Shape 217"/>
          <p:cNvSpPr>
            <a:spLocks noGrp="1"/>
          </p:cNvSpPr>
          <p:nvPr>
            <p:ph type="body" sz="quarter" idx="1"/>
          </p:nvPr>
        </p:nvSpPr>
        <p:spPr>
          <a:prstGeom prst="rect">
            <a:avLst/>
          </a:prstGeom>
        </p:spPr>
        <p:txBody>
          <a:bodyPr/>
          <a:lstStyle>
            <a:lvl1pPr>
              <a:defRPr sz="1100"/>
            </a:lvl1pPr>
          </a:lstStyle>
          <a:p>
            <a:r>
              <a:t>4.05</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Shape 221"/>
          <p:cNvSpPr>
            <a:spLocks noGrp="1" noRot="1" noChangeAspect="1"/>
          </p:cNvSpPr>
          <p:nvPr>
            <p:ph type="sldImg"/>
          </p:nvPr>
        </p:nvSpPr>
        <p:spPr>
          <a:prstGeom prst="rect">
            <a:avLst/>
          </a:prstGeom>
        </p:spPr>
        <p:txBody>
          <a:bodyPr/>
          <a:lstStyle/>
          <a:p>
            <a:endParaRPr/>
          </a:p>
        </p:txBody>
      </p:sp>
      <p:sp>
        <p:nvSpPr>
          <p:cNvPr id="222" name="Shape 222"/>
          <p:cNvSpPr>
            <a:spLocks noGrp="1"/>
          </p:cNvSpPr>
          <p:nvPr>
            <p:ph type="body" sz="quarter" idx="1"/>
          </p:nvPr>
        </p:nvSpPr>
        <p:spPr>
          <a:prstGeom prst="rect">
            <a:avLst/>
          </a:prstGeom>
        </p:spPr>
        <p:txBody>
          <a:bodyPr/>
          <a:lstStyle/>
          <a:p>
            <a:pPr marL="457200" indent="-298450">
              <a:lnSpc>
                <a:spcPct val="115000"/>
              </a:lnSpc>
              <a:buClr>
                <a:srgbClr val="000000"/>
              </a:buClr>
              <a:buSzPts val="1100"/>
              <a:buFont typeface="Arial"/>
              <a:buChar char="-"/>
              <a:defRPr sz="1100"/>
            </a:pPr>
            <a:r>
              <a:t>BOLD AND HEART EXERCISE</a:t>
            </a:r>
          </a:p>
          <a:p>
            <a:pPr marL="457200" indent="-298450">
              <a:lnSpc>
                <a:spcPct val="115000"/>
              </a:lnSpc>
              <a:buClr>
                <a:srgbClr val="000000"/>
              </a:buClr>
              <a:buSzPts val="1100"/>
              <a:buFont typeface="Arial"/>
              <a:buChar char="-"/>
              <a:defRPr sz="1100"/>
            </a:pPr>
            <a:endParaRPr/>
          </a:p>
          <a:p>
            <a:pPr marL="457200" indent="-298450">
              <a:lnSpc>
                <a:spcPct val="115000"/>
              </a:lnSpc>
              <a:buClr>
                <a:srgbClr val="000000"/>
              </a:buClr>
              <a:buSzPts val="1100"/>
              <a:buFont typeface="Arial"/>
              <a:buChar char="-"/>
              <a:defRPr sz="1100"/>
            </a:pPr>
            <a:r>
              <a:t>Dublin Pairs</a:t>
            </a:r>
          </a:p>
          <a:p>
            <a:pPr marL="457200" indent="-298450">
              <a:lnSpc>
                <a:spcPct val="115000"/>
              </a:lnSpc>
              <a:buClr>
                <a:srgbClr val="000000"/>
              </a:buClr>
              <a:buSzPts val="1100"/>
              <a:buFont typeface="Arial"/>
              <a:buChar char="-"/>
              <a:defRPr sz="1100"/>
            </a:pPr>
            <a:r>
              <a:t>One plays a difficult client, One plays therapist</a:t>
            </a:r>
          </a:p>
          <a:p>
            <a:pPr marL="457200" indent="-298450">
              <a:lnSpc>
                <a:spcPct val="115000"/>
              </a:lnSpc>
              <a:buClr>
                <a:srgbClr val="000000"/>
              </a:buClr>
              <a:buSzPts val="1100"/>
              <a:buFont typeface="Arial"/>
              <a:buChar char="-"/>
              <a:defRPr sz="1100"/>
            </a:pPr>
            <a:r>
              <a:t>We can have the use what they have learned above and then go into self as context exercise and go again starting at slide 17. </a:t>
            </a:r>
          </a:p>
          <a:p>
            <a:pPr marL="457200" indent="-298450">
              <a:lnSpc>
                <a:spcPct val="115000"/>
              </a:lnSpc>
              <a:buClr>
                <a:srgbClr val="000000"/>
              </a:buClr>
              <a:buSzPts val="1100"/>
              <a:buFont typeface="Arial"/>
              <a:buChar char="-"/>
              <a:defRPr sz="1100"/>
            </a:pPr>
            <a:r>
              <a:t>We are working with difficult client as they tend to most challenge our open, aware and engaged stance. </a:t>
            </a:r>
          </a:p>
          <a:p>
            <a:pPr marL="457200" indent="-298450">
              <a:lnSpc>
                <a:spcPct val="115000"/>
              </a:lnSpc>
              <a:buClr>
                <a:srgbClr val="000000"/>
              </a:buClr>
              <a:buSzPts val="1100"/>
              <a:buFont typeface="Arial"/>
              <a:buChar char="-"/>
              <a:defRPr sz="1100"/>
            </a:pPr>
            <a:r>
              <a:t>We can have the therapist and client discuss how they feel challenged and move away from open, aware and engaged</a:t>
            </a:r>
          </a:p>
          <a:p>
            <a:pPr marL="457200" indent="-298450">
              <a:lnSpc>
                <a:spcPct val="115000"/>
              </a:lnSpc>
              <a:buClr>
                <a:srgbClr val="000000"/>
              </a:buClr>
              <a:buSzPts val="1100"/>
              <a:buFont typeface="Arial"/>
              <a:buChar char="-"/>
              <a:defRPr sz="1100"/>
            </a:pPr>
            <a:r>
              <a:t>Each takes a turn, timing will need to be limited. </a:t>
            </a:r>
          </a:p>
          <a:p>
            <a:pPr marL="457200" indent="-298450">
              <a:lnSpc>
                <a:spcPct val="115000"/>
              </a:lnSpc>
              <a:buClr>
                <a:srgbClr val="000000"/>
              </a:buClr>
              <a:buSzPts val="1100"/>
              <a:buFont typeface="Arial"/>
              <a:buChar char="-"/>
              <a:defRPr sz="1100"/>
            </a:pPr>
            <a:endParaRPr/>
          </a:p>
          <a:p>
            <a:pPr marL="457200" indent="-298450">
              <a:lnSpc>
                <a:spcPct val="115000"/>
              </a:lnSpc>
              <a:buClr>
                <a:srgbClr val="000000"/>
              </a:buClr>
              <a:buSzPts val="1100"/>
              <a:buFont typeface="Arial"/>
              <a:buChar char="-"/>
              <a:defRPr sz="1100"/>
            </a:pPr>
            <a:endParaRPr/>
          </a:p>
          <a:p>
            <a:pPr marL="457200" indent="-298450">
              <a:lnSpc>
                <a:spcPct val="115000"/>
              </a:lnSpc>
              <a:buClr>
                <a:srgbClr val="000000"/>
              </a:buClr>
              <a:buSzPts val="1100"/>
              <a:buFont typeface="Arial"/>
              <a:buChar char="-"/>
              <a:defRPr sz="1100"/>
            </a:pPr>
            <a:endParaRPr/>
          </a:p>
          <a:p>
            <a:pPr marL="457200" indent="-298450">
              <a:lnSpc>
                <a:spcPct val="115000"/>
              </a:lnSpc>
              <a:buClr>
                <a:srgbClr val="000000"/>
              </a:buClr>
              <a:buSzPts val="1100"/>
              <a:buFont typeface="Arial"/>
              <a:buChar char="-"/>
              <a:defRPr sz="1100"/>
            </a:pPr>
            <a:endParaRPr/>
          </a:p>
          <a:p>
            <a:pPr marL="457200" indent="-298450">
              <a:lnSpc>
                <a:spcPct val="115000"/>
              </a:lnSpc>
              <a:buClr>
                <a:srgbClr val="000000"/>
              </a:buClr>
              <a:buSzPts val="1100"/>
              <a:buFont typeface="Arial"/>
              <a:buChar char="-"/>
              <a:defRPr sz="1100" b="1"/>
            </a:pPr>
            <a:r>
              <a:t>Alternative exercise – will not be done in Dublin due to time</a:t>
            </a:r>
          </a:p>
          <a:p>
            <a:pPr marL="457200" indent="-298450">
              <a:lnSpc>
                <a:spcPct val="115000"/>
              </a:lnSpc>
              <a:buClr>
                <a:srgbClr val="000000"/>
              </a:buClr>
              <a:buSzPts val="1100"/>
              <a:buFont typeface="Arial"/>
              <a:buChar char="-"/>
              <a:defRPr sz="1100"/>
            </a:pPr>
            <a:r>
              <a:t>(both members write down the areas in which they struggle clinically. They decide who is going to work as a therapist first.</a:t>
            </a:r>
          </a:p>
          <a:p>
            <a:pPr marL="457200" indent="-317500">
              <a:lnSpc>
                <a:spcPct val="115000"/>
              </a:lnSpc>
              <a:buClr>
                <a:srgbClr val="000000"/>
              </a:buClr>
              <a:buSzPts val="1100"/>
              <a:buFont typeface="Arial"/>
              <a:buChar char="-"/>
              <a:defRPr sz="1100"/>
            </a:pPr>
            <a:r>
              <a:t>They handle and explain areas of struggle to the other.</a:t>
            </a:r>
          </a:p>
          <a:p>
            <a:pPr marL="457200" indent="-298450">
              <a:lnSpc>
                <a:spcPct val="115000"/>
              </a:lnSpc>
              <a:buClr>
                <a:srgbClr val="000000"/>
              </a:buClr>
              <a:buSzPts val="1100"/>
              <a:buFont typeface="Arial"/>
              <a:buChar char="-"/>
              <a:defRPr sz="1100"/>
            </a:pPr>
            <a:r>
              <a:t>DO what they normally do. And the clients do what is written in the sheet.</a:t>
            </a:r>
          </a:p>
          <a:p>
            <a:pPr marL="457200" indent="-298450">
              <a:lnSpc>
                <a:spcPct val="115000"/>
              </a:lnSpc>
              <a:buClr>
                <a:srgbClr val="000000"/>
              </a:buClr>
              <a:buSzPts val="1100"/>
              <a:buFont typeface="Arial"/>
              <a:buChar char="-"/>
              <a:defRPr sz="1100"/>
            </a:pPr>
            <a:r>
              <a:t>Both do a therapist and client interaction and notice what happens</a:t>
            </a:r>
          </a:p>
          <a:p>
            <a:pPr marL="457200" indent="-298450">
              <a:lnSpc>
                <a:spcPct val="115000"/>
              </a:lnSpc>
              <a:buClr>
                <a:srgbClr val="000000"/>
              </a:buClr>
              <a:buSzPts val="1100"/>
              <a:buFont typeface="Arial"/>
              <a:buChar char="-"/>
              <a:defRPr sz="1100"/>
            </a:pPr>
            <a:endParaRPr/>
          </a:p>
          <a:p>
            <a:pPr marL="457200" indent="-298450">
              <a:lnSpc>
                <a:spcPct val="115000"/>
              </a:lnSpc>
              <a:buClr>
                <a:srgbClr val="000000"/>
              </a:buClr>
              <a:buSzPts val="1100"/>
              <a:buFont typeface="Arial"/>
              <a:buChar char="-"/>
              <a:defRPr sz="1100" b="1"/>
            </a:pPr>
            <a:r>
              <a:t>The below is used to defuse from labels (this will not be done in Dublin)</a:t>
            </a:r>
          </a:p>
          <a:p>
            <a:pPr marL="457200" indent="-298450">
              <a:lnSpc>
                <a:spcPct val="115000"/>
              </a:lnSpc>
              <a:buClr>
                <a:srgbClr val="000000"/>
              </a:buClr>
              <a:buSzPts val="1100"/>
              <a:buFont typeface="Arial"/>
              <a:buChar char="-"/>
              <a:defRPr sz="1100"/>
            </a:pPr>
            <a:r>
              <a:t>Finally a mindfulness exercise around how was it to feel that your therapist or your client put "sticky notes on you….and that you put on yourself...what happens with attention while doing this. You and your clients are more than those notes...</a:t>
            </a:r>
          </a:p>
          <a:p>
            <a:pPr marL="457200" indent="-298450">
              <a:lnSpc>
                <a:spcPct val="115000"/>
              </a:lnSpc>
              <a:buClr>
                <a:srgbClr val="000000"/>
              </a:buClr>
              <a:buSzPts val="1100"/>
              <a:buFont typeface="Arial"/>
              <a:buChar char="-"/>
              <a:defRPr sz="1100"/>
            </a:pPr>
            <a:r>
              <a:t>Mindful exercise with loosening up this concepts of you and your clients...what perspective you could stand on</a:t>
            </a:r>
          </a:p>
          <a:p>
            <a:pPr>
              <a:lnSpc>
                <a:spcPct val="115000"/>
              </a:lnSpc>
              <a:defRPr sz="1100"/>
            </a:pPr>
            <a:endParaRPr/>
          </a:p>
          <a:p>
            <a:pPr marL="457200" indent="-317500">
              <a:lnSpc>
                <a:spcPct val="115000"/>
              </a:lnSpc>
              <a:buClr>
                <a:srgbClr val="000000"/>
              </a:buClr>
              <a:buSzPts val="1100"/>
              <a:buFont typeface="Arial"/>
              <a:buChar char="-"/>
              <a:defRPr sz="1100"/>
            </a:pPr>
            <a:r>
              <a:t>Again after this mindfulness exercise try again being therapist and see what happens with the interaction. Include bold moves, listening with awareness and speaking from the heart.</a:t>
            </a:r>
          </a:p>
          <a:p>
            <a:pPr indent="457200">
              <a:lnSpc>
                <a:spcPct val="115000"/>
              </a:lnSpc>
              <a:defRPr sz="1100"/>
            </a:pPr>
            <a:endParaRPr/>
          </a:p>
          <a:p>
            <a:pPr indent="457200">
              <a:lnSpc>
                <a:spcPct val="115000"/>
              </a:lnSpc>
              <a:defRPr sz="1100"/>
            </a:pPr>
            <a:endParaRPr/>
          </a:p>
          <a:p>
            <a:pPr indent="457200">
              <a:lnSpc>
                <a:spcPct val="115000"/>
              </a:lnSpc>
              <a:defRPr sz="1100"/>
            </a:pPr>
            <a:endParaRPr/>
          </a:p>
          <a:p>
            <a:pPr indent="457200">
              <a:lnSpc>
                <a:spcPct val="115000"/>
              </a:lnSpc>
              <a:defRPr sz="1100"/>
            </a:pPr>
            <a:r>
              <a:t>The exercise that you are guiding includes</a:t>
            </a:r>
          </a:p>
          <a:p>
            <a:pPr indent="457200">
              <a:lnSpc>
                <a:spcPct val="115000"/>
              </a:lnSpc>
              <a:defRPr sz="1100"/>
            </a:pPr>
            <a:r>
              <a:t>A) choosing a difficult client</a:t>
            </a:r>
          </a:p>
          <a:p>
            <a:pPr indent="457200">
              <a:lnSpc>
                <a:spcPct val="115000"/>
              </a:lnSpc>
              <a:defRPr sz="1100"/>
            </a:pPr>
            <a:r>
              <a:t>B) doing therapy with all the self awareness work they did in order to them to be able to be aware of what is happening in the interaction</a:t>
            </a:r>
          </a:p>
          <a:p>
            <a:pPr indent="457200">
              <a:lnSpc>
                <a:spcPct val="115000"/>
              </a:lnSpc>
              <a:defRPr sz="1100"/>
            </a:pPr>
            <a:r>
              <a:t>C) you guiding self as context mindfulness meditation with cues about being bold and speaking from the heart with this client</a:t>
            </a:r>
          </a:p>
          <a:p>
            <a:pPr indent="457200">
              <a:lnSpc>
                <a:spcPct val="115000"/>
              </a:lnSpc>
              <a:defRPr sz="1100"/>
            </a:pPr>
            <a:r>
              <a:t>D) again a therapeutic interaction with client</a:t>
            </a:r>
          </a:p>
          <a:p>
            <a:pPr indent="457200">
              <a:lnSpc>
                <a:spcPct val="115000"/>
              </a:lnSpc>
              <a:defRPr sz="1100"/>
            </a:pPr>
            <a:r>
              <a:t>E) reflexion to notice the difference and take overs.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Shape 226"/>
          <p:cNvSpPr>
            <a:spLocks noGrp="1" noRot="1" noChangeAspect="1"/>
          </p:cNvSpPr>
          <p:nvPr>
            <p:ph type="sldImg"/>
          </p:nvPr>
        </p:nvSpPr>
        <p:spPr>
          <a:prstGeom prst="rect">
            <a:avLst/>
          </a:prstGeom>
        </p:spPr>
        <p:txBody>
          <a:bodyPr/>
          <a:lstStyle/>
          <a:p>
            <a:endParaRPr/>
          </a:p>
        </p:txBody>
      </p:sp>
      <p:sp>
        <p:nvSpPr>
          <p:cNvPr id="227" name="Shape 227"/>
          <p:cNvSpPr>
            <a:spLocks noGrp="1"/>
          </p:cNvSpPr>
          <p:nvPr>
            <p:ph type="body" sz="quarter" idx="1"/>
          </p:nvPr>
        </p:nvSpPr>
        <p:spPr>
          <a:prstGeom prst="rect">
            <a:avLst/>
          </a:prstGeom>
        </p:spPr>
        <p:txBody>
          <a:bodyPr/>
          <a:lstStyle/>
          <a:p>
            <a:pPr>
              <a:defRPr sz="1100"/>
            </a:pPr>
            <a:r>
              <a:t>Robyn: Mindfulness self as a context exercise  </a:t>
            </a:r>
            <a:r>
              <a:rPr b="1"/>
              <a:t>Bold and from you heart</a:t>
            </a:r>
          </a:p>
          <a:p>
            <a:pPr>
              <a:defRPr sz="1100"/>
            </a:pPr>
            <a:r>
              <a:t>See slide 12</a:t>
            </a:r>
          </a:p>
          <a:p>
            <a:pPr>
              <a:lnSpc>
                <a:spcPct val="115000"/>
              </a:lnSpc>
              <a:defRPr sz="1100"/>
            </a:pPr>
            <a:r>
              <a:t>Larger sense of you</a:t>
            </a:r>
          </a:p>
          <a:p>
            <a:pPr>
              <a:lnSpc>
                <a:spcPct val="115000"/>
              </a:lnSpc>
              <a:defRPr sz="1100"/>
            </a:pPr>
            <a:r>
              <a:t>Listening with awareness</a:t>
            </a:r>
          </a:p>
          <a:p>
            <a:pPr>
              <a:lnSpc>
                <a:spcPct val="115000"/>
              </a:lnSpc>
              <a:defRPr sz="1100"/>
            </a:pPr>
            <a:r>
              <a:t>Speaking from your heart</a:t>
            </a:r>
          </a:p>
          <a:p>
            <a:pPr>
              <a:lnSpc>
                <a:spcPct val="115000"/>
              </a:lnSpc>
              <a:defRPr sz="1100"/>
            </a:pPr>
            <a:r>
              <a:t>Take a risk and be bold and do what you are afraid to say and do it from a heart place.</a:t>
            </a:r>
          </a:p>
          <a:p>
            <a:pPr>
              <a:lnSpc>
                <a:spcPct val="115000"/>
              </a:lnSpc>
              <a:defRPr sz="1100"/>
            </a:pPr>
            <a:endParaRPr/>
          </a:p>
          <a:p>
            <a:pPr>
              <a:lnSpc>
                <a:spcPct val="115000"/>
              </a:lnSpc>
              <a:defRPr sz="1100"/>
            </a:pPr>
            <a:endParaRPr/>
          </a:p>
          <a:p>
            <a:pPr>
              <a:defRPr sz="1100"/>
            </a:pPr>
            <a:r>
              <a:t>Mindfulness self as context eyes closed exercise</a:t>
            </a:r>
          </a:p>
          <a:p>
            <a:pPr>
              <a:defRPr sz="1100"/>
            </a:pPr>
            <a:r>
              <a:t>And then being bold listening with awareness and responding from the heart</a:t>
            </a:r>
          </a:p>
          <a:p>
            <a:pPr>
              <a:defRPr sz="1100"/>
            </a:pPr>
            <a:r>
              <a:t>And go back role play</a:t>
            </a:r>
          </a:p>
          <a:p>
            <a:pPr>
              <a:defRPr sz="1100"/>
            </a:pPr>
            <a:endParaRPr/>
          </a:p>
          <a:p>
            <a:pPr>
              <a:defRPr sz="1100"/>
            </a:pPr>
            <a:r>
              <a:t>Robyn</a:t>
            </a:r>
          </a:p>
          <a:p>
            <a:pPr>
              <a:defRPr sz="1100"/>
            </a:pPr>
            <a:r>
              <a:t>The exercise that you are guiding includes</a:t>
            </a:r>
          </a:p>
          <a:p>
            <a:pPr>
              <a:defRPr sz="1100"/>
            </a:pPr>
            <a:r>
              <a:t>A) choose a difficult client</a:t>
            </a:r>
          </a:p>
          <a:p>
            <a:pPr>
              <a:defRPr sz="1100"/>
            </a:pPr>
            <a:r>
              <a:t>B) doing therapy with all the self awareness work they did in order to them to be able to be aware of what is happening in the interaction</a:t>
            </a:r>
          </a:p>
          <a:p>
            <a:pPr>
              <a:defRPr sz="1100"/>
            </a:pPr>
            <a:r>
              <a:t>C) guiding self as context mindfulness meditation with cues about being bold and speaking from the heart with this client</a:t>
            </a:r>
          </a:p>
          <a:p>
            <a:pPr>
              <a:defRPr sz="1100"/>
            </a:pPr>
            <a:r>
              <a:t>D) again a therapeutic interaction with client</a:t>
            </a:r>
          </a:p>
          <a:p>
            <a:pPr>
              <a:defRPr sz="1100"/>
            </a:pPr>
            <a:r>
              <a:t>E) reflection to notice the difference.</a:t>
            </a:r>
          </a:p>
          <a:p>
            <a:pPr>
              <a:defRPr sz="1100"/>
            </a:pPr>
            <a:endParaRPr/>
          </a:p>
          <a:p>
            <a:pPr>
              <a:defRPr sz="1100"/>
            </a:pPr>
            <a:endParaRPr/>
          </a:p>
          <a:p>
            <a:pPr>
              <a:defRPr sz="1100"/>
            </a:pPr>
            <a:r>
              <a:t>2 rounds- once as is, once with self as context position, firmly rooted, speak from hear and being bold</a:t>
            </a:r>
          </a:p>
          <a:p>
            <a:pPr>
              <a:defRPr sz="1100"/>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Shape 233"/>
          <p:cNvSpPr>
            <a:spLocks noGrp="1" noRot="1" noChangeAspect="1"/>
          </p:cNvSpPr>
          <p:nvPr>
            <p:ph type="sldImg"/>
          </p:nvPr>
        </p:nvSpPr>
        <p:spPr>
          <a:prstGeom prst="rect">
            <a:avLst/>
          </a:prstGeom>
        </p:spPr>
        <p:txBody>
          <a:bodyPr/>
          <a:lstStyle/>
          <a:p>
            <a:endParaRPr/>
          </a:p>
        </p:txBody>
      </p:sp>
      <p:sp>
        <p:nvSpPr>
          <p:cNvPr id="234" name="Shape 234"/>
          <p:cNvSpPr>
            <a:spLocks noGrp="1"/>
          </p:cNvSpPr>
          <p:nvPr>
            <p:ph type="body" sz="quarter" idx="1"/>
          </p:nvPr>
        </p:nvSpPr>
        <p:spPr>
          <a:prstGeom prst="rect">
            <a:avLst/>
          </a:prstGeom>
        </p:spPr>
        <p:txBody>
          <a:bodyPr/>
          <a:lstStyle/>
          <a:p>
            <a:pPr>
              <a:defRPr sz="1100"/>
            </a:pPr>
            <a:r>
              <a:t>What the therapist brings to this process.</a:t>
            </a:r>
          </a:p>
          <a:p>
            <a:pPr>
              <a:defRPr sz="1100"/>
            </a:pPr>
            <a:r>
              <a:t>What you bring is bigger than the 6 act processes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Shape 239"/>
          <p:cNvSpPr>
            <a:spLocks noGrp="1" noRot="1" noChangeAspect="1"/>
          </p:cNvSpPr>
          <p:nvPr>
            <p:ph type="sldImg"/>
          </p:nvPr>
        </p:nvSpPr>
        <p:spPr>
          <a:prstGeom prst="rect">
            <a:avLst/>
          </a:prstGeom>
        </p:spPr>
        <p:txBody>
          <a:bodyPr/>
          <a:lstStyle/>
          <a:p>
            <a:endParaRPr/>
          </a:p>
        </p:txBody>
      </p:sp>
      <p:sp>
        <p:nvSpPr>
          <p:cNvPr id="240" name="Shape 240"/>
          <p:cNvSpPr>
            <a:spLocks noGrp="1"/>
          </p:cNvSpPr>
          <p:nvPr>
            <p:ph type="body" sz="quarter" idx="1"/>
          </p:nvPr>
        </p:nvSpPr>
        <p:spPr>
          <a:prstGeom prst="rect">
            <a:avLst/>
          </a:prstGeom>
        </p:spPr>
        <p:txBody>
          <a:bodyPr/>
          <a:lstStyle/>
          <a:p>
            <a:pPr>
              <a:defRPr sz="1100"/>
            </a:pPr>
            <a:r>
              <a:t>Discuss in pairs</a:t>
            </a:r>
          </a:p>
          <a:p>
            <a:pPr>
              <a:defRPr sz="1100"/>
            </a:pPr>
            <a:endParaRPr/>
          </a:p>
          <a:p>
            <a:pPr>
              <a:defRPr sz="1100"/>
            </a:pPr>
            <a:r>
              <a:t>What would be a bold move(s) for you in your therapeutic work?</a:t>
            </a:r>
          </a:p>
          <a:p>
            <a:pPr>
              <a:defRPr sz="1100"/>
            </a:pPr>
            <a:r>
              <a:t>What would be the barrier to making that move(s)?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Shape 245"/>
          <p:cNvSpPr>
            <a:spLocks noGrp="1" noRot="1" noChangeAspect="1"/>
          </p:cNvSpPr>
          <p:nvPr>
            <p:ph type="sldImg"/>
          </p:nvPr>
        </p:nvSpPr>
        <p:spPr>
          <a:prstGeom prst="rect">
            <a:avLst/>
          </a:prstGeom>
        </p:spPr>
        <p:txBody>
          <a:bodyPr/>
          <a:lstStyle/>
          <a:p>
            <a:endParaRPr/>
          </a:p>
        </p:txBody>
      </p:sp>
      <p:sp>
        <p:nvSpPr>
          <p:cNvPr id="246" name="Shape 246"/>
          <p:cNvSpPr>
            <a:spLocks noGrp="1"/>
          </p:cNvSpPr>
          <p:nvPr>
            <p:ph type="body" sz="quarter" idx="1"/>
          </p:nvPr>
        </p:nvSpPr>
        <p:spPr>
          <a:prstGeom prst="rect">
            <a:avLst/>
          </a:prstGeom>
        </p:spPr>
        <p:txBody>
          <a:bodyPr/>
          <a:lstStyle/>
          <a:p>
            <a:pPr indent="342900">
              <a:lnSpc>
                <a:spcPct val="115000"/>
              </a:lnSpc>
              <a:defRPr sz="900">
                <a:latin typeface="Times New Roman"/>
                <a:ea typeface="Times New Roman"/>
                <a:cs typeface="Times New Roman"/>
                <a:sym typeface="Times New Roman"/>
              </a:defRPr>
            </a:pPr>
            <a:r>
              <a:t>4.45</a:t>
            </a:r>
          </a:p>
          <a:p>
            <a:pPr indent="342900">
              <a:lnSpc>
                <a:spcPct val="115000"/>
              </a:lnSpc>
              <a:defRPr sz="900">
                <a:latin typeface="Times New Roman"/>
                <a:ea typeface="Times New Roman"/>
                <a:cs typeface="Times New Roman"/>
                <a:sym typeface="Times New Roman"/>
              </a:defRPr>
            </a:pPr>
            <a:endParaRPr/>
          </a:p>
          <a:p>
            <a:pPr indent="342900">
              <a:lnSpc>
                <a:spcPct val="115000"/>
              </a:lnSpc>
              <a:defRPr sz="900">
                <a:latin typeface="Times New Roman"/>
                <a:ea typeface="Times New Roman"/>
                <a:cs typeface="Times New Roman"/>
                <a:sym typeface="Times New Roman"/>
              </a:defRPr>
            </a:pPr>
            <a:r>
              <a:t>listening that is done “with every bone in the body.”</a:t>
            </a:r>
          </a:p>
          <a:p>
            <a:pPr indent="342900">
              <a:lnSpc>
                <a:spcPct val="115000"/>
              </a:lnSpc>
              <a:defRPr sz="900">
                <a:latin typeface="Times New Roman"/>
                <a:ea typeface="Times New Roman"/>
                <a:cs typeface="Times New Roman"/>
                <a:sym typeface="Times New Roman"/>
              </a:defRPr>
            </a:pPr>
            <a:r>
              <a:t> focused attention on the client’s whole being - their body language, their words, the sound in their voice, their posture, and their “presence.” It is about being able to detect the slightest quiver or catch in the voice, a small change in facial expression or a slight move of the shoulder. “Seeing” all of these are part of listening with every bone. Each communicate something and tell you about the client’s current state and need.</a:t>
            </a:r>
          </a:p>
          <a:p>
            <a:pPr indent="342900">
              <a:lnSpc>
                <a:spcPct val="115000"/>
              </a:lnSpc>
              <a:defRPr sz="900">
                <a:latin typeface="Times New Roman"/>
                <a:ea typeface="Times New Roman"/>
                <a:cs typeface="Times New Roman"/>
                <a:sym typeface="Times New Roman"/>
              </a:defRPr>
            </a:pPr>
            <a:endParaRPr/>
          </a:p>
          <a:p>
            <a:pPr indent="342900">
              <a:lnSpc>
                <a:spcPct val="115000"/>
              </a:lnSpc>
              <a:defRPr sz="900">
                <a:latin typeface="Times New Roman"/>
                <a:ea typeface="Times New Roman"/>
                <a:cs typeface="Times New Roman"/>
                <a:sym typeface="Times New Roman"/>
              </a:defRPr>
            </a:pPr>
            <a:endParaRPr/>
          </a:p>
          <a:p>
            <a:pPr indent="342900">
              <a:lnSpc>
                <a:spcPct val="115000"/>
              </a:lnSpc>
              <a:defRPr sz="900">
                <a:latin typeface="Times New Roman"/>
                <a:ea typeface="Times New Roman"/>
                <a:cs typeface="Times New Roman"/>
                <a:sym typeface="Times New Roman"/>
              </a:defRPr>
            </a:pPr>
            <a:endParaRPr/>
          </a:p>
          <a:p>
            <a:pPr indent="342900">
              <a:lnSpc>
                <a:spcPct val="115000"/>
              </a:lnSpc>
              <a:defRPr sz="900">
                <a:latin typeface="Times New Roman"/>
                <a:ea typeface="Times New Roman"/>
                <a:cs typeface="Times New Roman"/>
                <a:sym typeface="Times New Roman"/>
              </a:defRPr>
            </a:pPr>
            <a:r>
              <a:t> If the ACT therapist can hold this position, then a kind of harmony in their therapeutic work unfolds. A congruent and consistent process transpires. No matter what the client brings to therapy, the most painful trauma history, the most abusive experience, the most fearful or terrifying moments, and the deepest sadness can all be met with an unwavering connection to sense of self as experiencer. </a:t>
            </a:r>
          </a:p>
          <a:p>
            <a:pPr indent="342900">
              <a:lnSpc>
                <a:spcPct val="115000"/>
              </a:lnSpc>
              <a:defRPr sz="900">
                <a:latin typeface="Times New Roman"/>
                <a:ea typeface="Times New Roman"/>
                <a:cs typeface="Times New Roman"/>
                <a:sym typeface="Times New Roman"/>
              </a:defRPr>
            </a:pPr>
            <a:r>
              <a:t> Equality is accessible from a willing, defused, self-as-perspective position. Additionally, we all literally stand on the same ground and we will have the same end. Working from here not only removes the terrible beast of disordered and abnormal that often eats the client, it also grounds us in our own unassuming space resulting in a respectful relationship with the client.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Shape 251"/>
          <p:cNvSpPr>
            <a:spLocks noGrp="1" noRot="1" noChangeAspect="1"/>
          </p:cNvSpPr>
          <p:nvPr>
            <p:ph type="sldImg"/>
          </p:nvPr>
        </p:nvSpPr>
        <p:spPr>
          <a:prstGeom prst="rect">
            <a:avLst/>
          </a:prstGeom>
        </p:spPr>
        <p:txBody>
          <a:bodyPr/>
          <a:lstStyle/>
          <a:p>
            <a:endParaRPr/>
          </a:p>
        </p:txBody>
      </p:sp>
      <p:sp>
        <p:nvSpPr>
          <p:cNvPr id="252" name="Shape 252"/>
          <p:cNvSpPr>
            <a:spLocks noGrp="1"/>
          </p:cNvSpPr>
          <p:nvPr>
            <p:ph type="body" sz="quarter" idx="1"/>
          </p:nvPr>
        </p:nvSpPr>
        <p:spPr>
          <a:prstGeom prst="rect">
            <a:avLst/>
          </a:prstGeom>
        </p:spPr>
        <p:txBody>
          <a:bodyPr/>
          <a:lstStyle/>
          <a:p>
            <a:pPr indent="419100">
              <a:lnSpc>
                <a:spcPct val="115000"/>
              </a:lnSpc>
              <a:defRPr sz="1100"/>
            </a:pPr>
            <a:r>
              <a:t>PIERSON AND HAYES (2007) described the therapeutic relationship stance with an analysis of the</a:t>
            </a:r>
          </a:p>
          <a:p>
            <a:pPr indent="419100">
              <a:lnSpc>
                <a:spcPct val="115000"/>
              </a:lnSpc>
              <a:defRPr sz="1100"/>
            </a:pPr>
            <a:r>
              <a:t>ACT processes at the levels of a) client, b) therapist, and c) their relationship. In their account</a:t>
            </a:r>
          </a:p>
          <a:p>
            <a:pPr indent="419100">
              <a:lnSpc>
                <a:spcPct val="115000"/>
              </a:lnSpc>
              <a:defRPr sz="1100"/>
            </a:pPr>
            <a:r>
              <a:t>of the therapeutic relationship from an ACT point of view they laid out the importance of psychological</a:t>
            </a:r>
          </a:p>
          <a:p>
            <a:pPr indent="419100">
              <a:lnSpc>
                <a:spcPct val="115000"/>
              </a:lnSpc>
              <a:defRPr sz="1100"/>
            </a:pPr>
            <a:r>
              <a:t>flexibility in all of its different dimensions and how that guides the decision making</a:t>
            </a:r>
          </a:p>
          <a:p>
            <a:pPr indent="419100">
              <a:lnSpc>
                <a:spcPct val="115000"/>
              </a:lnSpc>
              <a:defRPr sz="1100"/>
            </a:pPr>
            <a:r>
              <a:t>process in ACT.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Shape 256"/>
          <p:cNvSpPr>
            <a:spLocks noGrp="1" noRot="1" noChangeAspect="1"/>
          </p:cNvSpPr>
          <p:nvPr>
            <p:ph type="sldImg"/>
          </p:nvPr>
        </p:nvSpPr>
        <p:spPr>
          <a:prstGeom prst="rect">
            <a:avLst/>
          </a:prstGeom>
        </p:spPr>
        <p:txBody>
          <a:bodyPr/>
          <a:lstStyle/>
          <a:p>
            <a:endParaRPr/>
          </a:p>
        </p:txBody>
      </p:sp>
      <p:sp>
        <p:nvSpPr>
          <p:cNvPr id="257" name="Shape 257"/>
          <p:cNvSpPr>
            <a:spLocks noGrp="1"/>
          </p:cNvSpPr>
          <p:nvPr>
            <p:ph type="body" sz="quarter" idx="1"/>
          </p:nvPr>
        </p:nvSpPr>
        <p:spPr>
          <a:prstGeom prst="rect">
            <a:avLst/>
          </a:prstGeom>
        </p:spPr>
        <p:txBody>
          <a:bodyPr/>
          <a:lstStyle>
            <a:lvl1pPr>
              <a:defRPr sz="1100"/>
            </a:lvl1pPr>
          </a:lstStyle>
          <a:p>
            <a:r>
              <a:t>Robyn´s quote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noRot="1" noChangeAspect="1"/>
          </p:cNvSpPr>
          <p:nvPr>
            <p:ph type="sldImg"/>
          </p:nvPr>
        </p:nvSpPr>
        <p:spPr>
          <a:prstGeom prst="rect">
            <a:avLst/>
          </a:prstGeom>
        </p:spPr>
        <p:txBody>
          <a:bodyPr/>
          <a:lstStyle/>
          <a:p>
            <a:endParaRPr/>
          </a:p>
        </p:txBody>
      </p:sp>
      <p:sp>
        <p:nvSpPr>
          <p:cNvPr id="151" name="Shape 151"/>
          <p:cNvSpPr>
            <a:spLocks noGrp="1"/>
          </p:cNvSpPr>
          <p:nvPr>
            <p:ph type="body" sz="quarter" idx="1"/>
          </p:nvPr>
        </p:nvSpPr>
        <p:spPr>
          <a:prstGeom prst="rect">
            <a:avLst/>
          </a:prstGeom>
        </p:spPr>
        <p:txBody>
          <a:bodyPr/>
          <a:lstStyle/>
          <a:p>
            <a:pPr>
              <a:defRPr sz="1800"/>
            </a:pPr>
            <a:r>
              <a:t>It is kind of a logical progression around that the therapeutic stance is around</a:t>
            </a:r>
          </a:p>
          <a:p>
            <a:pPr>
              <a:defRPr sz="1800"/>
            </a:pPr>
            <a:r>
              <a:t>- Self awareness, mindfulness our inside landscape</a:t>
            </a:r>
          </a:p>
          <a:p>
            <a:pPr>
              <a:defRPr sz="1800"/>
            </a:pPr>
            <a:r>
              <a:t>- Awareness on how we relate to experience, quialities of embodied presence like openess curiosity integrating and evoking ( took them from mat villate work).</a:t>
            </a:r>
          </a:p>
          <a:p>
            <a:pPr>
              <a:defRPr sz="1800"/>
            </a:pPr>
            <a:r>
              <a:t>- embodied presence and interpersonal mindfulness, how we are seen by the other and how do we impact in the other. </a:t>
            </a:r>
          </a:p>
          <a:p>
            <a:pPr>
              <a:defRPr sz="1800"/>
            </a:pPr>
            <a:r>
              <a:t>- awareness of our verbal presence, awareness of sticky notes.</a:t>
            </a:r>
          </a:p>
          <a:p>
            <a:pPr>
              <a:defRPr sz="1800"/>
            </a:pPr>
            <a:r>
              <a:t>- self as a context awareness of therapist and client</a:t>
            </a:r>
          </a:p>
          <a:p>
            <a:pPr>
              <a:defRPr sz="1800"/>
            </a:pPr>
            <a:r>
              <a:t>Being bold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noRot="1" noChangeAspect="1"/>
          </p:cNvSpPr>
          <p:nvPr>
            <p:ph type="sldImg"/>
          </p:nvPr>
        </p:nvSpPr>
        <p:spPr>
          <a:prstGeom prst="rect">
            <a:avLst/>
          </a:prstGeom>
        </p:spPr>
        <p:txBody>
          <a:bodyPr/>
          <a:lstStyle/>
          <a:p>
            <a:endParaRPr/>
          </a:p>
        </p:txBody>
      </p:sp>
      <p:sp>
        <p:nvSpPr>
          <p:cNvPr id="262" name="Shape 262"/>
          <p:cNvSpPr>
            <a:spLocks noGrp="1"/>
          </p:cNvSpPr>
          <p:nvPr>
            <p:ph type="body" sz="quarter" idx="1"/>
          </p:nvPr>
        </p:nvSpPr>
        <p:spPr>
          <a:prstGeom prst="rect">
            <a:avLst/>
          </a:prstGeom>
        </p:spPr>
        <p:txBody>
          <a:bodyPr/>
          <a:lstStyle/>
          <a:p>
            <a:pPr>
              <a:defRPr sz="1100"/>
            </a:pPr>
            <a:r>
              <a:t>Hexaflex image of the therapeutic relationship</a:t>
            </a:r>
          </a:p>
          <a:p>
            <a:pPr>
              <a:defRPr sz="1100"/>
            </a:pPr>
            <a:r>
              <a:t>This is for point 3)</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noRot="1" noChangeAspect="1"/>
          </p:cNvSpPr>
          <p:nvPr>
            <p:ph type="sldImg"/>
          </p:nvPr>
        </p:nvSpPr>
        <p:spPr>
          <a:prstGeom prst="rect">
            <a:avLst/>
          </a:prstGeom>
        </p:spPr>
        <p:txBody>
          <a:bodyPr/>
          <a:lstStyle/>
          <a:p>
            <a:endParaRPr/>
          </a:p>
        </p:txBody>
      </p:sp>
      <p:sp>
        <p:nvSpPr>
          <p:cNvPr id="155" name="Shape 155"/>
          <p:cNvSpPr>
            <a:spLocks noGrp="1"/>
          </p:cNvSpPr>
          <p:nvPr>
            <p:ph type="body" sz="quarter" idx="1"/>
          </p:nvPr>
        </p:nvSpPr>
        <p:spPr>
          <a:prstGeom prst="rect">
            <a:avLst/>
          </a:prstGeom>
        </p:spPr>
        <p:txBody>
          <a:bodyPr/>
          <a:lstStyle/>
          <a:p>
            <a:pPr>
              <a:defRPr sz="1100"/>
            </a:pPr>
            <a:r>
              <a:t>Open discussion</a:t>
            </a:r>
          </a:p>
          <a:p>
            <a:pPr marL="457200" indent="-298450">
              <a:lnSpc>
                <a:spcPct val="115000"/>
              </a:lnSpc>
              <a:buClr>
                <a:srgbClr val="000000"/>
              </a:buClr>
              <a:buSzPts val="1100"/>
              <a:buFont typeface="Arial"/>
              <a:buChar char="-"/>
              <a:defRPr sz="1100"/>
            </a:pPr>
            <a:r>
              <a:t>What ideas do they have about the ACT therapeutic stance?</a:t>
            </a:r>
          </a:p>
          <a:p>
            <a:pPr marL="457200" indent="-298450">
              <a:lnSpc>
                <a:spcPct val="115000"/>
              </a:lnSpc>
              <a:buClr>
                <a:srgbClr val="000000"/>
              </a:buClr>
              <a:buSzPts val="1100"/>
              <a:buFont typeface="Arial"/>
              <a:buChar char="-"/>
              <a:defRPr sz="1100"/>
            </a:pPr>
            <a:r>
              <a:t>How is it different from other therapies?</a:t>
            </a:r>
          </a:p>
          <a:p>
            <a:pPr marL="457200" indent="-298450">
              <a:lnSpc>
                <a:spcPct val="115000"/>
              </a:lnSpc>
              <a:buClr>
                <a:srgbClr val="000000"/>
              </a:buClr>
              <a:buSzPts val="1100"/>
              <a:buFont typeface="Arial"/>
              <a:buChar char="-"/>
              <a:defRPr sz="1100"/>
            </a:pPr>
            <a:r>
              <a:t>Is something everyone does?</a:t>
            </a:r>
          </a:p>
          <a:p>
            <a:pPr>
              <a:lnSpc>
                <a:spcPct val="115000"/>
              </a:lnSpc>
              <a:defRPr sz="1100"/>
            </a:pPr>
            <a:endParaRPr/>
          </a:p>
          <a:p>
            <a:pPr>
              <a:lnSpc>
                <a:spcPct val="115000"/>
              </a:lnSpc>
              <a:defRPr sz="1100"/>
            </a:pPr>
            <a:r>
              <a:t>Some points to mention around that discussion are that:</a:t>
            </a:r>
          </a:p>
          <a:p>
            <a:pPr>
              <a:lnSpc>
                <a:spcPct val="115000"/>
              </a:lnSpc>
              <a:defRPr sz="1100"/>
            </a:pPr>
            <a:r>
              <a:t>It is important to take ACT on yourself</a:t>
            </a:r>
          </a:p>
          <a:p>
            <a:pPr>
              <a:lnSpc>
                <a:spcPct val="115000"/>
              </a:lnSpc>
              <a:defRPr sz="1100"/>
            </a:pPr>
            <a:r>
              <a:t>The client is capable and responsible</a:t>
            </a:r>
          </a:p>
          <a:p>
            <a:pPr>
              <a:lnSpc>
                <a:spcPct val="115000"/>
              </a:lnSpc>
              <a:defRPr sz="1100"/>
            </a:pPr>
            <a:r>
              <a:t>Genuine relationship and clarification on what do we mean by genuine. And authenticity.</a:t>
            </a:r>
          </a:p>
          <a:p>
            <a:pPr>
              <a:lnSpc>
                <a:spcPct val="115000"/>
              </a:lnSpc>
              <a:defRPr sz="1100"/>
            </a:pPr>
            <a:r>
              <a:t>Compassion with wisdom</a:t>
            </a:r>
          </a:p>
          <a:p>
            <a:pPr>
              <a:lnSpc>
                <a:spcPct val="115000"/>
              </a:lnSpc>
              <a:defRPr sz="1100"/>
            </a:pPr>
            <a:r>
              <a:t>Softly confrontational</a:t>
            </a:r>
          </a:p>
          <a:p>
            <a:pPr>
              <a:lnSpc>
                <a:spcPct val="115000"/>
              </a:lnSpc>
              <a:defRPr sz="1100"/>
            </a:pPr>
            <a:r>
              <a:t>WE want OPEN AWARE and ACTIVE therapists.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prstGeom prst="rect">
            <a:avLst/>
          </a:prstGeom>
        </p:spPr>
        <p:txBody>
          <a:bodyPr/>
          <a:lstStyle/>
          <a:p>
            <a:endParaRPr/>
          </a:p>
        </p:txBody>
      </p:sp>
      <p:sp>
        <p:nvSpPr>
          <p:cNvPr id="159" name="Shape 159"/>
          <p:cNvSpPr>
            <a:spLocks noGrp="1"/>
          </p:cNvSpPr>
          <p:nvPr>
            <p:ph type="body" sz="quarter" idx="1"/>
          </p:nvPr>
        </p:nvSpPr>
        <p:spPr>
          <a:prstGeom prst="rect">
            <a:avLst/>
          </a:prstGeom>
        </p:spPr>
        <p:txBody>
          <a:bodyPr/>
          <a:lstStyle>
            <a:lvl1pPr>
              <a:defRPr sz="1100"/>
            </a:lvl1pPr>
          </a:lstStyle>
          <a:p>
            <a:r>
              <a:t>In Figure 1 below, the model of the ACT therapeutic relationship is depicted. The most important part of this figure isn’t the two hexaflexes drawn at each end, it is the lines drawn in between. They represent fluidity and interconnectedness. The 6 core processes are linked to the other six and flowing between client and therapist. When this is working masterfully, you can observe an entire session, that is ACT consistent, yet hasn’t a single exercise, designated protocol or specified tool in it.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hape 165"/>
          <p:cNvSpPr>
            <a:spLocks noGrp="1" noRot="1" noChangeAspect="1"/>
          </p:cNvSpPr>
          <p:nvPr>
            <p:ph type="sldImg"/>
          </p:nvPr>
        </p:nvSpPr>
        <p:spPr>
          <a:prstGeom prst="rect">
            <a:avLst/>
          </a:prstGeom>
        </p:spPr>
        <p:txBody>
          <a:bodyPr/>
          <a:lstStyle/>
          <a:p>
            <a:endParaRPr/>
          </a:p>
        </p:txBody>
      </p:sp>
      <p:sp>
        <p:nvSpPr>
          <p:cNvPr id="166" name="Shape 166"/>
          <p:cNvSpPr>
            <a:spLocks noGrp="1"/>
          </p:cNvSpPr>
          <p:nvPr>
            <p:ph type="body" sz="quarter" idx="1"/>
          </p:nvPr>
        </p:nvSpPr>
        <p:spPr>
          <a:prstGeom prst="rect">
            <a:avLst/>
          </a:prstGeom>
        </p:spPr>
        <p:txBody>
          <a:bodyPr/>
          <a:lstStyle/>
          <a:p>
            <a:pPr>
              <a:defRPr sz="1100"/>
            </a:pPr>
            <a:r>
              <a:t>What the therapist brings to this process.</a:t>
            </a:r>
          </a:p>
          <a:p>
            <a:pPr>
              <a:defRPr sz="1100"/>
            </a:pPr>
            <a:r>
              <a:t>What you bring is bigger than the 6 act processes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noRot="1" noChangeAspect="1"/>
          </p:cNvSpPr>
          <p:nvPr>
            <p:ph type="sldImg"/>
          </p:nvPr>
        </p:nvSpPr>
        <p:spPr>
          <a:prstGeom prst="rect">
            <a:avLst/>
          </a:prstGeom>
        </p:spPr>
        <p:txBody>
          <a:bodyPr/>
          <a:lstStyle/>
          <a:p>
            <a:endParaRPr/>
          </a:p>
        </p:txBody>
      </p:sp>
      <p:sp>
        <p:nvSpPr>
          <p:cNvPr id="176" name="Shape 176"/>
          <p:cNvSpPr>
            <a:spLocks noGrp="1"/>
          </p:cNvSpPr>
          <p:nvPr>
            <p:ph type="body" sz="quarter" idx="1"/>
          </p:nvPr>
        </p:nvSpPr>
        <p:spPr>
          <a:prstGeom prst="rect">
            <a:avLst/>
          </a:prstGeom>
        </p:spPr>
        <p:txBody>
          <a:bodyPr/>
          <a:lstStyle/>
          <a:p>
            <a:r>
              <a:t>Create a word collage</a:t>
            </a:r>
          </a:p>
          <a:p>
            <a:r>
              <a:t>Link to the core competencies </a:t>
            </a:r>
          </a:p>
          <a:p>
            <a:r>
              <a:t>Highlight the words</a:t>
            </a:r>
          </a:p>
          <a:p>
            <a:endParaRPr/>
          </a:p>
          <a:p>
            <a:pPr lvl="1" indent="566927" defTabSz="850391">
              <a:lnSpc>
                <a:spcPct val="115000"/>
              </a:lnSpc>
              <a:spcBef>
                <a:spcPts val="1400"/>
              </a:spcBef>
              <a:defRPr sz="1100">
                <a:latin typeface="Calibri"/>
                <a:ea typeface="Calibri"/>
                <a:cs typeface="Calibri"/>
                <a:sym typeface="Calibri"/>
              </a:defRPr>
            </a:pPr>
            <a:r>
              <a:t>Speaks to the client from an equal, vulnerable, compassionate, genuine, and sharing point of view </a:t>
            </a:r>
          </a:p>
          <a:p>
            <a:pPr lvl="1" indent="566927" defTabSz="850391">
              <a:lnSpc>
                <a:spcPct val="115000"/>
              </a:lnSpc>
              <a:defRPr sz="1100">
                <a:latin typeface="Calibri"/>
                <a:ea typeface="Calibri"/>
                <a:cs typeface="Calibri"/>
                <a:sym typeface="Calibri"/>
              </a:defRPr>
            </a:pPr>
            <a:r>
              <a:t>Is willing to self disclose about personal issues when it serves the interest of the client vulnerable equal </a:t>
            </a:r>
          </a:p>
          <a:p>
            <a:pPr lvl="1" indent="566927" defTabSz="850391">
              <a:lnSpc>
                <a:spcPct val="115000"/>
              </a:lnSpc>
              <a:defRPr sz="1100">
                <a:latin typeface="Calibri"/>
                <a:ea typeface="Calibri"/>
                <a:cs typeface="Calibri"/>
                <a:sym typeface="Calibri"/>
              </a:defRPr>
            </a:pPr>
            <a:r>
              <a:t>Avoids use of “canned” ACT interventions, is flexible and ready to change course discloses</a:t>
            </a:r>
          </a:p>
          <a:p>
            <a:pPr lvl="1" indent="566927" defTabSz="850391">
              <a:lnSpc>
                <a:spcPct val="115000"/>
              </a:lnSpc>
              <a:defRPr sz="1100">
                <a:latin typeface="Calibri"/>
                <a:ea typeface="Calibri"/>
                <a:cs typeface="Calibri"/>
                <a:sym typeface="Calibri"/>
              </a:defRPr>
            </a:pPr>
            <a:r>
              <a:t>Tailors interventions/behavioral tasks to fit the client’s experience, language practices, social, ethnic, and cultural context</a:t>
            </a:r>
          </a:p>
          <a:p>
            <a:pPr lvl="1" indent="566927" defTabSz="850391">
              <a:lnSpc>
                <a:spcPct val="115000"/>
              </a:lnSpc>
              <a:defRPr sz="1100">
                <a:latin typeface="Calibri"/>
                <a:ea typeface="Calibri"/>
                <a:cs typeface="Calibri"/>
                <a:sym typeface="Calibri"/>
              </a:defRPr>
            </a:pPr>
            <a:r>
              <a:t>Models acceptance of challenging content compassionate genuine sharing discloses</a:t>
            </a:r>
          </a:p>
          <a:p>
            <a:pPr lvl="1" indent="566927" defTabSz="850391">
              <a:lnSpc>
                <a:spcPct val="115000"/>
              </a:lnSpc>
              <a:defRPr sz="1100">
                <a:latin typeface="Calibri"/>
                <a:ea typeface="Calibri"/>
                <a:cs typeface="Calibri"/>
                <a:sym typeface="Calibri"/>
              </a:defRPr>
            </a:pPr>
            <a:r>
              <a:t>Always brings the issue back to what experience compassionate genuine sharing</a:t>
            </a:r>
          </a:p>
          <a:p>
            <a:pPr lvl="1" indent="566927" defTabSz="850391">
              <a:lnSpc>
                <a:spcPct val="115000"/>
              </a:lnSpc>
              <a:defRPr sz="1100">
                <a:latin typeface="Calibri"/>
                <a:ea typeface="Calibri"/>
                <a:cs typeface="Calibri"/>
                <a:sym typeface="Calibri"/>
              </a:defRPr>
            </a:pPr>
            <a:r>
              <a:t>Introduces experiential exercises, paradoxes, and/or metaphors as appropriate </a:t>
            </a:r>
          </a:p>
          <a:p>
            <a:pPr lvl="1" indent="566927" defTabSz="850391">
              <a:lnSpc>
                <a:spcPct val="115000"/>
              </a:lnSpc>
              <a:defRPr sz="1100">
                <a:latin typeface="Calibri"/>
                <a:ea typeface="Calibri"/>
                <a:cs typeface="Calibri"/>
                <a:sym typeface="Calibri"/>
              </a:defRPr>
            </a:pPr>
            <a:r>
              <a:t>Uses ACT relevant processes in the moment and </a:t>
            </a:r>
            <a:r>
              <a:rPr b="1">
                <a:solidFill>
                  <a:srgbClr val="1155CC"/>
                </a:solidFill>
              </a:rPr>
              <a:t>i</a:t>
            </a:r>
            <a:r>
              <a:rPr b="1">
                <a:solidFill>
                  <a:srgbClr val="1C4587"/>
                </a:solidFill>
              </a:rPr>
              <a:t>n the context of the therapeutic relationship</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a:spLocks noGrp="1" noRot="1" noChangeAspect="1"/>
          </p:cNvSpPr>
          <p:nvPr>
            <p:ph type="sldImg"/>
          </p:nvPr>
        </p:nvSpPr>
        <p:spPr>
          <a:prstGeom prst="rect">
            <a:avLst/>
          </a:prstGeom>
        </p:spPr>
        <p:txBody>
          <a:bodyPr/>
          <a:lstStyle/>
          <a:p>
            <a:endParaRPr/>
          </a:p>
        </p:txBody>
      </p:sp>
      <p:sp>
        <p:nvSpPr>
          <p:cNvPr id="186" name="Shape 186"/>
          <p:cNvSpPr>
            <a:spLocks noGrp="1"/>
          </p:cNvSpPr>
          <p:nvPr>
            <p:ph type="body" sz="quarter" idx="1"/>
          </p:nvPr>
        </p:nvSpPr>
        <p:spPr>
          <a:prstGeom prst="rect">
            <a:avLst/>
          </a:prstGeom>
        </p:spPr>
        <p:txBody>
          <a:bodyPr/>
          <a:lstStyle/>
          <a:p>
            <a:pPr>
              <a:lnSpc>
                <a:spcPct val="200000"/>
              </a:lnSpc>
              <a:defRPr sz="1200">
                <a:latin typeface="Times New Roman"/>
                <a:ea typeface="Times New Roman"/>
                <a:cs typeface="Times New Roman"/>
                <a:sym typeface="Times New Roman"/>
              </a:defRPr>
            </a:pPr>
            <a:r>
              <a:t>The ACT therapeutic stance is and can be cultivated and begins, as we explored in Part I of this book, with personal practice. It entails bringing awareness and compassion to your own experience as well as stepping forward in your life; and holding that others can do the same. As an adopted position, it is embodied and it is about </a:t>
            </a:r>
            <a:r>
              <a:rPr i="1"/>
              <a:t>presence</a:t>
            </a:r>
            <a:r>
              <a:t>. You are “communicating” that you are firmly here. The best metaphor I can think of to represent presence is that of a tree. Solid and firmly rooted in the ground, it does not lose its “treeness” despite the changing seasons and weather. It is here - present. This embodied stance then, is about a full connection to self-as-context. You are whole and nothing can be said or felt that strips that wholeness. You remain rooted.</a:t>
            </a:r>
          </a:p>
          <a:p>
            <a:pPr>
              <a:defRPr sz="1200">
                <a:latin typeface="Times New Roman"/>
                <a:ea typeface="Times New Roman"/>
                <a:cs typeface="Times New Roman"/>
                <a:sym typeface="Times New Roman"/>
              </a:defRPr>
            </a:pPr>
            <a:r>
              <a:t>This sense of presence is instantiated by selecting willingness (i.e., I choose to be willing) and engagment from the larger sense of “I”.  You can carry this presence across therapy in general and you can bring it to each moment. I am willing over time and I am willing here and now. This presence can be seen and felt in those here and now moments when a client expresses deep or difficult emotion and the therapist is able to be open and still.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Shape 194"/>
          <p:cNvSpPr>
            <a:spLocks noGrp="1" noRot="1" noChangeAspect="1"/>
          </p:cNvSpPr>
          <p:nvPr>
            <p:ph type="sldImg"/>
          </p:nvPr>
        </p:nvSpPr>
        <p:spPr>
          <a:prstGeom prst="rect">
            <a:avLst/>
          </a:prstGeom>
        </p:spPr>
        <p:txBody>
          <a:bodyPr/>
          <a:lstStyle/>
          <a:p>
            <a:endParaRPr/>
          </a:p>
        </p:txBody>
      </p:sp>
      <p:sp>
        <p:nvSpPr>
          <p:cNvPr id="195" name="Shape 195"/>
          <p:cNvSpPr>
            <a:spLocks noGrp="1"/>
          </p:cNvSpPr>
          <p:nvPr>
            <p:ph type="body" sz="quarter" idx="1"/>
          </p:nvPr>
        </p:nvSpPr>
        <p:spPr>
          <a:prstGeom prst="rect">
            <a:avLst/>
          </a:prstGeom>
        </p:spPr>
        <p:txBody>
          <a:bodyPr/>
          <a:lstStyle/>
          <a:p>
            <a:pPr>
              <a:defRPr sz="1100"/>
            </a:pPr>
            <a:r>
              <a:t>3.25</a:t>
            </a:r>
          </a:p>
          <a:p>
            <a:pPr>
              <a:defRPr sz="1100"/>
            </a:pPr>
            <a:endParaRPr/>
          </a:p>
          <a:p>
            <a:pPr>
              <a:defRPr sz="1100"/>
            </a:pPr>
            <a:r>
              <a:t>Engage includes ENCAPSULATE AWARENESS AND BOLDNESS</a:t>
            </a:r>
          </a:p>
          <a:p>
            <a:pPr>
              <a:defRPr sz="1100"/>
            </a:pPr>
            <a:endParaRPr/>
          </a:p>
          <a:p>
            <a:pPr>
              <a:defRPr sz="1100"/>
            </a:pPr>
            <a:r>
              <a:t>Mathew Villate</a:t>
            </a:r>
          </a:p>
          <a:p>
            <a:pPr>
              <a:defRPr sz="1100"/>
            </a:pPr>
            <a:endParaRPr/>
          </a:p>
          <a:p>
            <a:pPr marL="457200" indent="-304800">
              <a:lnSpc>
                <a:spcPct val="200000"/>
              </a:lnSpc>
              <a:buClr>
                <a:srgbClr val="000000"/>
              </a:buClr>
              <a:buSzPts val="1200"/>
              <a:buFont typeface="Helvetica"/>
              <a:buChar char="●"/>
              <a:defRPr sz="1200">
                <a:latin typeface="Roboto"/>
                <a:ea typeface="Roboto"/>
                <a:cs typeface="Roboto"/>
                <a:sym typeface="Roboto"/>
              </a:defRPr>
            </a:pPr>
            <a:r>
              <a:t>Integrating rather than contradicting</a:t>
            </a:r>
          </a:p>
          <a:p>
            <a:pPr marL="457200" indent="-304800">
              <a:lnSpc>
                <a:spcPct val="200000"/>
              </a:lnSpc>
              <a:buClr>
                <a:srgbClr val="000000"/>
              </a:buClr>
              <a:buSzPts val="1200"/>
              <a:buFont typeface="Helvetica"/>
              <a:buChar char="●"/>
              <a:defRPr sz="1200">
                <a:latin typeface="Roboto"/>
                <a:ea typeface="Roboto"/>
                <a:cs typeface="Roboto"/>
                <a:sym typeface="Roboto"/>
              </a:defRPr>
            </a:pPr>
            <a:r>
              <a:t>Evoking rather telling</a:t>
            </a:r>
          </a:p>
          <a:p>
            <a:pPr>
              <a:lnSpc>
                <a:spcPct val="200000"/>
              </a:lnSpc>
              <a:spcBef>
                <a:spcPts val="1600"/>
              </a:spcBef>
              <a:defRPr sz="1800">
                <a:solidFill>
                  <a:srgbClr val="158158"/>
                </a:solidFill>
                <a:latin typeface="Roboto"/>
                <a:ea typeface="Roboto"/>
                <a:cs typeface="Roboto"/>
                <a:sym typeface="Roboto"/>
              </a:defRPr>
            </a:pPr>
            <a:r>
              <a:t>And the core competencies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a:spLocks noGrp="1" noRot="1" noChangeAspect="1"/>
          </p:cNvSpPr>
          <p:nvPr>
            <p:ph type="sldImg"/>
          </p:nvPr>
        </p:nvSpPr>
        <p:spPr>
          <a:prstGeom prst="rect">
            <a:avLst/>
          </a:prstGeom>
        </p:spPr>
        <p:txBody>
          <a:bodyPr/>
          <a:lstStyle/>
          <a:p>
            <a:endParaRPr/>
          </a:p>
        </p:txBody>
      </p:sp>
      <p:sp>
        <p:nvSpPr>
          <p:cNvPr id="201" name="Shape 201"/>
          <p:cNvSpPr>
            <a:spLocks noGrp="1"/>
          </p:cNvSpPr>
          <p:nvPr>
            <p:ph type="body" sz="quarter" idx="1"/>
          </p:nvPr>
        </p:nvSpPr>
        <p:spPr>
          <a:prstGeom prst="rect">
            <a:avLst/>
          </a:prstGeom>
        </p:spPr>
        <p:txBody>
          <a:bodyPr/>
          <a:lstStyle/>
          <a:p>
            <a:pPr>
              <a:defRPr sz="1100"/>
            </a:pPr>
            <a:r>
              <a:t>Manuela</a:t>
            </a:r>
          </a:p>
          <a:p>
            <a:pPr>
              <a:defRPr sz="1100"/>
            </a:pPr>
            <a:r>
              <a:t>15 min.</a:t>
            </a:r>
          </a:p>
          <a:p>
            <a:pPr>
              <a:defRPr sz="1100"/>
            </a:pPr>
            <a:r>
              <a:t>Extend this exercise to an interpersonal mindfulness exercise. Mindfulness exercise that cultivates openness and curiosity.  Small mindfulness meditation of awareness what is here and now also incorporate the perspective of other seeing you </a:t>
            </a:r>
          </a:p>
          <a:p>
            <a:pPr>
              <a:defRPr sz="1100"/>
            </a:pPr>
            <a:r>
              <a:t>Atmosphere that you emanate</a:t>
            </a:r>
          </a:p>
          <a:p>
            <a:pPr>
              <a:defRPr sz="1100"/>
            </a:pPr>
            <a:endParaRPr/>
          </a:p>
          <a:p>
            <a:pPr>
              <a:defRPr sz="1100"/>
            </a:pPr>
            <a:r>
              <a:t>AWARENESS</a:t>
            </a:r>
          </a:p>
          <a:p>
            <a:pPr>
              <a:defRPr sz="1100"/>
            </a:pPr>
            <a:endParaRPr/>
          </a:p>
          <a:p>
            <a:pPr>
              <a:defRPr sz="1100"/>
            </a:pPr>
            <a:r>
              <a:t>Practicing self-awareness is also beneficial in that it can assist you in discerning when to act on experiences in relation to how you are perceived by others and in recognizing your impact on other.</a:t>
            </a:r>
          </a:p>
          <a:p>
            <a:pPr>
              <a:defRPr sz="1100"/>
            </a:pPr>
            <a:r>
              <a:t>In our personal awareness practice, we may turn to some of the more common efforts such as awareness to the breath or body. We may focus on the five senses or observe our own thinking or that we think. We are less often, it seems, mindfully aware of how we are perceived or of what our impact is on others. Self-awareness in the ACT therapeutic stance entails both. Exploring impact on other is informative to your stance. A closer look at self-awareness and relation to other is useful.</a:t>
            </a:r>
          </a:p>
          <a:p>
            <a:pPr>
              <a:defRPr sz="1100"/>
            </a:pPr>
            <a:endParaRPr/>
          </a:p>
          <a:p>
            <a:pPr>
              <a:defRPr sz="1100"/>
            </a:pPr>
            <a:r>
              <a:t>perspective taking</a:t>
            </a:r>
          </a:p>
          <a:p>
            <a:pPr>
              <a:defRPr sz="1100"/>
            </a:pPr>
            <a:r>
              <a:t> self-reflective perspective - you seeing you. Observing how you respond in different interpersonal contexts and the workability of those responses (again noticing your own antecedents, behavior, and consequences), being aware of your emotions, thoughts, behaviors, etc. will guide you in considering the kinds of choices you would like to make based on what you learn, both in your personal relationships and in therapy.</a:t>
            </a:r>
          </a:p>
          <a:p>
            <a:pPr>
              <a:defRPr sz="1100"/>
            </a:pPr>
            <a:r>
              <a:t>You “stepping into” someone else seeing you.</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p:bg>
      <p:bgPr>
        <a:solidFill>
          <a:srgbClr val="2A3990"/>
        </a:solidFill>
        <a:effectLst/>
      </p:bgPr>
    </p:bg>
    <p:spTree>
      <p:nvGrpSpPr>
        <p:cNvPr id="1" name=""/>
        <p:cNvGrpSpPr/>
        <p:nvPr/>
      </p:nvGrpSpPr>
      <p:grpSpPr>
        <a:xfrm>
          <a:off x="0" y="0"/>
          <a:ext cx="0" cy="0"/>
          <a:chOff x="0" y="0"/>
          <a:chExt cx="0" cy="0"/>
        </a:xfrm>
      </p:grpSpPr>
      <p:grpSp>
        <p:nvGrpSpPr>
          <p:cNvPr id="22" name="Google Shape;10;p2"/>
          <p:cNvGrpSpPr/>
          <p:nvPr/>
        </p:nvGrpSpPr>
        <p:grpSpPr>
          <a:xfrm>
            <a:off x="6098375" y="1"/>
            <a:ext cx="3045629" cy="2030578"/>
            <a:chOff x="-1" y="-1"/>
            <a:chExt cx="3045627" cy="2030576"/>
          </a:xfrm>
        </p:grpSpPr>
        <p:sp>
          <p:nvSpPr>
            <p:cNvPr id="17" name="Google Shape;11;p2"/>
            <p:cNvSpPr/>
            <p:nvPr/>
          </p:nvSpPr>
          <p:spPr>
            <a:xfrm>
              <a:off x="2030424" y="9"/>
              <a:ext cx="1015203" cy="1015206"/>
            </a:xfrm>
            <a:prstGeom prst="rect">
              <a:avLst/>
            </a:prstGeom>
            <a:solidFill>
              <a:schemeClr val="accent1"/>
            </a:solidFill>
            <a:ln w="12700" cap="flat">
              <a:noFill/>
              <a:miter lim="400000"/>
            </a:ln>
            <a:effectLst/>
          </p:spPr>
          <p:txBody>
            <a:bodyPr wrap="square" lIns="0" tIns="0" rIns="0" bIns="0" numCol="1" anchor="ctr">
              <a:noAutofit/>
            </a:bodyPr>
            <a:lstStyle/>
            <a:p>
              <a:pPr>
                <a:defRPr>
                  <a:solidFill>
                    <a:srgbClr val="000000"/>
                  </a:solidFill>
                  <a:latin typeface="+mn-lt"/>
                  <a:ea typeface="+mn-ea"/>
                  <a:cs typeface="+mn-cs"/>
                  <a:sym typeface="Arial"/>
                </a:defRPr>
              </a:pPr>
              <a:endParaRPr/>
            </a:p>
          </p:txBody>
        </p:sp>
        <p:sp>
          <p:nvSpPr>
            <p:cNvPr id="18" name="Google Shape;12;p2"/>
            <p:cNvSpPr/>
            <p:nvPr/>
          </p:nvSpPr>
          <p:spPr>
            <a:xfrm flipH="1">
              <a:off x="1015084" y="-2"/>
              <a:ext cx="1015204" cy="101520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2"/>
            </a:solidFill>
            <a:ln w="12700" cap="flat">
              <a:noFill/>
              <a:miter lim="400000"/>
            </a:ln>
            <a:effectLst/>
          </p:spPr>
          <p:txBody>
            <a:bodyPr wrap="square" lIns="0" tIns="0" rIns="0" bIns="0" numCol="1" anchor="ctr">
              <a:noAutofit/>
            </a:bodyPr>
            <a:lstStyle/>
            <a:p>
              <a:pPr>
                <a:defRPr>
                  <a:solidFill>
                    <a:srgbClr val="000000"/>
                  </a:solidFill>
                  <a:latin typeface="+mn-lt"/>
                  <a:ea typeface="+mn-ea"/>
                  <a:cs typeface="+mn-cs"/>
                  <a:sym typeface="Arial"/>
                </a:defRPr>
              </a:pPr>
              <a:endParaRPr/>
            </a:p>
          </p:txBody>
        </p:sp>
        <p:sp>
          <p:nvSpPr>
            <p:cNvPr id="19" name="Google Shape;13;p2"/>
            <p:cNvSpPr/>
            <p:nvPr/>
          </p:nvSpPr>
          <p:spPr>
            <a:xfrm rot="10800000" flipH="1">
              <a:off x="1015209" y="102"/>
              <a:ext cx="1015203" cy="101520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6"/>
            </a:solidFill>
            <a:ln w="12700" cap="flat">
              <a:noFill/>
              <a:miter lim="400000"/>
            </a:ln>
            <a:effectLst/>
          </p:spPr>
          <p:txBody>
            <a:bodyPr wrap="square" lIns="0" tIns="0" rIns="0" bIns="0" numCol="1" anchor="ctr">
              <a:noAutofit/>
            </a:bodyPr>
            <a:lstStyle/>
            <a:p>
              <a:pPr>
                <a:defRPr>
                  <a:solidFill>
                    <a:srgbClr val="000000"/>
                  </a:solidFill>
                  <a:latin typeface="+mn-lt"/>
                  <a:ea typeface="+mn-ea"/>
                  <a:cs typeface="+mn-cs"/>
                  <a:sym typeface="Arial"/>
                </a:defRPr>
              </a:pPr>
              <a:endParaRPr/>
            </a:p>
          </p:txBody>
        </p:sp>
        <p:sp>
          <p:nvSpPr>
            <p:cNvPr id="20" name="Google Shape;14;p2"/>
            <p:cNvSpPr/>
            <p:nvPr/>
          </p:nvSpPr>
          <p:spPr>
            <a:xfrm rot="10800000">
              <a:off x="-2" y="92"/>
              <a:ext cx="1015205" cy="101520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1"/>
            </a:solidFill>
            <a:ln w="12700" cap="flat">
              <a:noFill/>
              <a:miter lim="400000"/>
            </a:ln>
            <a:effectLst/>
          </p:spPr>
          <p:txBody>
            <a:bodyPr wrap="square" lIns="0" tIns="0" rIns="0" bIns="0" numCol="1" anchor="ctr">
              <a:noAutofit/>
            </a:bodyPr>
            <a:lstStyle/>
            <a:p>
              <a:pPr>
                <a:defRPr>
                  <a:solidFill>
                    <a:srgbClr val="000000"/>
                  </a:solidFill>
                  <a:latin typeface="+mn-lt"/>
                  <a:ea typeface="+mn-ea"/>
                  <a:cs typeface="+mn-cs"/>
                  <a:sym typeface="Arial"/>
                </a:defRPr>
              </a:pPr>
              <a:endParaRPr/>
            </a:p>
          </p:txBody>
        </p:sp>
        <p:sp>
          <p:nvSpPr>
            <p:cNvPr id="21" name="Google Shape;15;p2"/>
            <p:cNvSpPr/>
            <p:nvPr/>
          </p:nvSpPr>
          <p:spPr>
            <a:xfrm rot="10800000">
              <a:off x="2030410" y="1015371"/>
              <a:ext cx="1015205" cy="101520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6"/>
            </a:solidFill>
            <a:ln w="12700" cap="flat">
              <a:noFill/>
              <a:miter lim="400000"/>
            </a:ln>
            <a:effectLst/>
          </p:spPr>
          <p:txBody>
            <a:bodyPr wrap="square" lIns="0" tIns="0" rIns="0" bIns="0" numCol="1" anchor="ctr">
              <a:noAutofit/>
            </a:bodyPr>
            <a:lstStyle/>
            <a:p>
              <a:pPr>
                <a:defRPr>
                  <a:solidFill>
                    <a:srgbClr val="000000"/>
                  </a:solidFill>
                  <a:latin typeface="+mn-lt"/>
                  <a:ea typeface="+mn-ea"/>
                  <a:cs typeface="+mn-cs"/>
                  <a:sym typeface="Arial"/>
                </a:defRPr>
              </a:pPr>
              <a:endParaRPr/>
            </a:p>
          </p:txBody>
        </p:sp>
      </p:grpSp>
      <p:sp>
        <p:nvSpPr>
          <p:cNvPr id="23" name="Title Text"/>
          <p:cNvSpPr txBox="1">
            <a:spLocks noGrp="1"/>
          </p:cNvSpPr>
          <p:nvPr>
            <p:ph type="title"/>
          </p:nvPr>
        </p:nvSpPr>
        <p:spPr>
          <a:xfrm>
            <a:off x="598100" y="1775222"/>
            <a:ext cx="8222100" cy="838803"/>
          </a:xfrm>
          <a:prstGeom prst="rect">
            <a:avLst/>
          </a:prstGeom>
        </p:spPr>
        <p:txBody>
          <a:bodyPr anchor="b"/>
          <a:lstStyle>
            <a:lvl1pPr>
              <a:defRPr sz="4200">
                <a:solidFill>
                  <a:srgbClr val="FFFFFF"/>
                </a:solidFill>
              </a:defRPr>
            </a:lvl1pPr>
          </a:lstStyle>
          <a:p>
            <a:r>
              <a:t>Title Text</a:t>
            </a:r>
          </a:p>
        </p:txBody>
      </p:sp>
      <p:sp>
        <p:nvSpPr>
          <p:cNvPr id="24" name="Body Level One…"/>
          <p:cNvSpPr txBox="1">
            <a:spLocks noGrp="1"/>
          </p:cNvSpPr>
          <p:nvPr>
            <p:ph type="body" sz="quarter" idx="1"/>
          </p:nvPr>
        </p:nvSpPr>
        <p:spPr>
          <a:xfrm>
            <a:off x="598088" y="2715910"/>
            <a:ext cx="8222100" cy="432903"/>
          </a:xfrm>
          <a:prstGeom prst="rect">
            <a:avLst/>
          </a:prstGeom>
        </p:spPr>
        <p:txBody>
          <a:bodyPr/>
          <a:lstStyle>
            <a:lvl1pPr marL="114300" indent="0">
              <a:lnSpc>
                <a:spcPct val="100000"/>
              </a:lnSpc>
              <a:buClrTx/>
              <a:buSzTx/>
              <a:buFontTx/>
              <a:buNone/>
              <a:defRPr sz="2100">
                <a:solidFill>
                  <a:srgbClr val="FFFFFF"/>
                </a:solidFill>
              </a:defRPr>
            </a:lvl1pPr>
            <a:lvl2pPr marL="114300" indent="114300">
              <a:lnSpc>
                <a:spcPct val="100000"/>
              </a:lnSpc>
              <a:buClrTx/>
              <a:buSzTx/>
              <a:buFontTx/>
              <a:buNone/>
              <a:defRPr sz="2100">
                <a:solidFill>
                  <a:srgbClr val="FFFFFF"/>
                </a:solidFill>
              </a:defRPr>
            </a:lvl2pPr>
            <a:lvl3pPr marL="114300" indent="114300">
              <a:lnSpc>
                <a:spcPct val="100000"/>
              </a:lnSpc>
              <a:buClrTx/>
              <a:buSzTx/>
              <a:buFontTx/>
              <a:buNone/>
              <a:defRPr sz="2100">
                <a:solidFill>
                  <a:srgbClr val="FFFFFF"/>
                </a:solidFill>
              </a:defRPr>
            </a:lvl3pPr>
            <a:lvl4pPr marL="114300" indent="114300">
              <a:lnSpc>
                <a:spcPct val="100000"/>
              </a:lnSpc>
              <a:buClrTx/>
              <a:buSzTx/>
              <a:buFontTx/>
              <a:buNone/>
              <a:defRPr sz="2100">
                <a:solidFill>
                  <a:srgbClr val="FFFFFF"/>
                </a:solidFill>
              </a:defRPr>
            </a:lvl4pPr>
            <a:lvl5pPr marL="114300" indent="114300">
              <a:lnSpc>
                <a:spcPct val="100000"/>
              </a:lnSpc>
              <a:buClrTx/>
              <a:buSzTx/>
              <a:buFontTx/>
              <a:buNone/>
              <a:defRPr sz="21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BIG_NUMBER">
    <p:bg>
      <p:bgPr>
        <a:solidFill>
          <a:srgbClr val="2A3990"/>
        </a:solidFill>
        <a:effectLst/>
      </p:bgPr>
    </p:bg>
    <p:spTree>
      <p:nvGrpSpPr>
        <p:cNvPr id="1" name=""/>
        <p:cNvGrpSpPr/>
        <p:nvPr/>
      </p:nvGrpSpPr>
      <p:grpSpPr>
        <a:xfrm>
          <a:off x="0" y="0"/>
          <a:ext cx="0" cy="0"/>
          <a:chOff x="0" y="0"/>
          <a:chExt cx="0" cy="0"/>
        </a:xfrm>
      </p:grpSpPr>
      <p:grpSp>
        <p:nvGrpSpPr>
          <p:cNvPr id="121" name="Google Shape;70;p11"/>
          <p:cNvGrpSpPr/>
          <p:nvPr/>
        </p:nvGrpSpPr>
        <p:grpSpPr>
          <a:xfrm>
            <a:off x="6098375" y="1"/>
            <a:ext cx="3045629" cy="2030578"/>
            <a:chOff x="-1" y="-1"/>
            <a:chExt cx="3045627" cy="2030576"/>
          </a:xfrm>
        </p:grpSpPr>
        <p:sp>
          <p:nvSpPr>
            <p:cNvPr id="116" name="Google Shape;71;p11"/>
            <p:cNvSpPr/>
            <p:nvPr/>
          </p:nvSpPr>
          <p:spPr>
            <a:xfrm>
              <a:off x="2030424" y="9"/>
              <a:ext cx="1015203" cy="1015206"/>
            </a:xfrm>
            <a:prstGeom prst="rect">
              <a:avLst/>
            </a:prstGeom>
            <a:solidFill>
              <a:schemeClr val="accent1"/>
            </a:solidFill>
            <a:ln w="12700" cap="flat">
              <a:noFill/>
              <a:miter lim="400000"/>
            </a:ln>
            <a:effectLst/>
          </p:spPr>
          <p:txBody>
            <a:bodyPr wrap="square" lIns="0" tIns="0" rIns="0" bIns="0" numCol="1" anchor="ctr">
              <a:noAutofit/>
            </a:bodyPr>
            <a:lstStyle/>
            <a:p>
              <a:pPr>
                <a:defRPr>
                  <a:solidFill>
                    <a:srgbClr val="000000"/>
                  </a:solidFill>
                  <a:latin typeface="+mn-lt"/>
                  <a:ea typeface="+mn-ea"/>
                  <a:cs typeface="+mn-cs"/>
                  <a:sym typeface="Arial"/>
                </a:defRPr>
              </a:pPr>
              <a:endParaRPr/>
            </a:p>
          </p:txBody>
        </p:sp>
        <p:sp>
          <p:nvSpPr>
            <p:cNvPr id="117" name="Google Shape;72;p11"/>
            <p:cNvSpPr/>
            <p:nvPr/>
          </p:nvSpPr>
          <p:spPr>
            <a:xfrm flipH="1">
              <a:off x="1015084" y="-2"/>
              <a:ext cx="1015204" cy="101520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2"/>
            </a:solidFill>
            <a:ln w="12700" cap="flat">
              <a:noFill/>
              <a:miter lim="400000"/>
            </a:ln>
            <a:effectLst/>
          </p:spPr>
          <p:txBody>
            <a:bodyPr wrap="square" lIns="0" tIns="0" rIns="0" bIns="0" numCol="1" anchor="ctr">
              <a:noAutofit/>
            </a:bodyPr>
            <a:lstStyle/>
            <a:p>
              <a:pPr>
                <a:defRPr>
                  <a:solidFill>
                    <a:srgbClr val="000000"/>
                  </a:solidFill>
                  <a:latin typeface="+mn-lt"/>
                  <a:ea typeface="+mn-ea"/>
                  <a:cs typeface="+mn-cs"/>
                  <a:sym typeface="Arial"/>
                </a:defRPr>
              </a:pPr>
              <a:endParaRPr/>
            </a:p>
          </p:txBody>
        </p:sp>
        <p:sp>
          <p:nvSpPr>
            <p:cNvPr id="118" name="Google Shape;73;p11"/>
            <p:cNvSpPr/>
            <p:nvPr/>
          </p:nvSpPr>
          <p:spPr>
            <a:xfrm rot="10800000" flipH="1">
              <a:off x="1015209" y="102"/>
              <a:ext cx="1015203" cy="101520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6"/>
            </a:solidFill>
            <a:ln w="12700" cap="flat">
              <a:noFill/>
              <a:miter lim="400000"/>
            </a:ln>
            <a:effectLst/>
          </p:spPr>
          <p:txBody>
            <a:bodyPr wrap="square" lIns="0" tIns="0" rIns="0" bIns="0" numCol="1" anchor="ctr">
              <a:noAutofit/>
            </a:bodyPr>
            <a:lstStyle/>
            <a:p>
              <a:pPr>
                <a:defRPr>
                  <a:solidFill>
                    <a:srgbClr val="000000"/>
                  </a:solidFill>
                  <a:latin typeface="+mn-lt"/>
                  <a:ea typeface="+mn-ea"/>
                  <a:cs typeface="+mn-cs"/>
                  <a:sym typeface="Arial"/>
                </a:defRPr>
              </a:pPr>
              <a:endParaRPr/>
            </a:p>
          </p:txBody>
        </p:sp>
        <p:sp>
          <p:nvSpPr>
            <p:cNvPr id="119" name="Google Shape;74;p11"/>
            <p:cNvSpPr/>
            <p:nvPr/>
          </p:nvSpPr>
          <p:spPr>
            <a:xfrm rot="10800000">
              <a:off x="-2" y="92"/>
              <a:ext cx="1015205" cy="101520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1"/>
            </a:solidFill>
            <a:ln w="12700" cap="flat">
              <a:noFill/>
              <a:miter lim="400000"/>
            </a:ln>
            <a:effectLst/>
          </p:spPr>
          <p:txBody>
            <a:bodyPr wrap="square" lIns="0" tIns="0" rIns="0" bIns="0" numCol="1" anchor="ctr">
              <a:noAutofit/>
            </a:bodyPr>
            <a:lstStyle/>
            <a:p>
              <a:pPr>
                <a:defRPr>
                  <a:solidFill>
                    <a:srgbClr val="000000"/>
                  </a:solidFill>
                  <a:latin typeface="+mn-lt"/>
                  <a:ea typeface="+mn-ea"/>
                  <a:cs typeface="+mn-cs"/>
                  <a:sym typeface="Arial"/>
                </a:defRPr>
              </a:pPr>
              <a:endParaRPr/>
            </a:p>
          </p:txBody>
        </p:sp>
        <p:sp>
          <p:nvSpPr>
            <p:cNvPr id="120" name="Google Shape;75;p11"/>
            <p:cNvSpPr/>
            <p:nvPr/>
          </p:nvSpPr>
          <p:spPr>
            <a:xfrm rot="10800000">
              <a:off x="2030410" y="1015371"/>
              <a:ext cx="1015205" cy="101520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6"/>
            </a:solidFill>
            <a:ln w="12700" cap="flat">
              <a:noFill/>
              <a:miter lim="400000"/>
            </a:ln>
            <a:effectLst/>
          </p:spPr>
          <p:txBody>
            <a:bodyPr wrap="square" lIns="0" tIns="0" rIns="0" bIns="0" numCol="1" anchor="ctr">
              <a:noAutofit/>
            </a:bodyPr>
            <a:lstStyle/>
            <a:p>
              <a:pPr>
                <a:defRPr>
                  <a:solidFill>
                    <a:srgbClr val="000000"/>
                  </a:solidFill>
                  <a:latin typeface="+mn-lt"/>
                  <a:ea typeface="+mn-ea"/>
                  <a:cs typeface="+mn-cs"/>
                  <a:sym typeface="Arial"/>
                </a:defRPr>
              </a:pPr>
              <a:endParaRPr/>
            </a:p>
          </p:txBody>
        </p:sp>
      </p:grpSp>
      <p:sp>
        <p:nvSpPr>
          <p:cNvPr id="122" name="Title Text"/>
          <p:cNvSpPr txBox="1">
            <a:spLocks noGrp="1"/>
          </p:cNvSpPr>
          <p:nvPr>
            <p:ph type="title"/>
          </p:nvPr>
        </p:nvSpPr>
        <p:spPr>
          <a:xfrm>
            <a:off x="311698" y="1256049"/>
            <a:ext cx="8520604" cy="2030703"/>
          </a:xfrm>
          <a:prstGeom prst="rect">
            <a:avLst/>
          </a:prstGeom>
        </p:spPr>
        <p:txBody>
          <a:bodyPr anchor="b"/>
          <a:lstStyle>
            <a:lvl1pPr algn="ctr">
              <a:defRPr sz="12000">
                <a:solidFill>
                  <a:srgbClr val="FFFFFF"/>
                </a:solidFill>
              </a:defRPr>
            </a:lvl1pPr>
          </a:lstStyle>
          <a:p>
            <a:r>
              <a:t>Title Text</a:t>
            </a:r>
          </a:p>
        </p:txBody>
      </p:sp>
      <p:sp>
        <p:nvSpPr>
          <p:cNvPr id="123" name="Body Level One…"/>
          <p:cNvSpPr txBox="1">
            <a:spLocks noGrp="1"/>
          </p:cNvSpPr>
          <p:nvPr>
            <p:ph type="body" sz="half" idx="1"/>
          </p:nvPr>
        </p:nvSpPr>
        <p:spPr>
          <a:xfrm>
            <a:off x="311698" y="3369224"/>
            <a:ext cx="8520604" cy="1281903"/>
          </a:xfrm>
          <a:prstGeom prst="rect">
            <a:avLst/>
          </a:prstGeom>
        </p:spPr>
        <p:txBody>
          <a:bodyPr/>
          <a:lstStyle>
            <a:lvl1pPr algn="ctr">
              <a:buClr>
                <a:srgbClr val="FFFFFF"/>
              </a:buClr>
              <a:defRPr>
                <a:solidFill>
                  <a:srgbClr val="FFFFFF"/>
                </a:solidFill>
              </a:defRPr>
            </a:lvl1pPr>
            <a:lvl2pPr algn="ctr">
              <a:buClr>
                <a:srgbClr val="FFFFFF"/>
              </a:buClr>
              <a:defRPr>
                <a:solidFill>
                  <a:srgbClr val="FFFFFF"/>
                </a:solidFill>
              </a:defRPr>
            </a:lvl2pPr>
            <a:lvl3pPr algn="ctr">
              <a:buClr>
                <a:srgbClr val="FFFFFF"/>
              </a:buClr>
              <a:defRPr>
                <a:solidFill>
                  <a:srgbClr val="FFFFFF"/>
                </a:solidFill>
              </a:defRPr>
            </a:lvl3pPr>
            <a:lvl4pPr algn="ctr">
              <a:buClr>
                <a:srgbClr val="FFFFFF"/>
              </a:buClr>
              <a:defRPr>
                <a:solidFill>
                  <a:srgbClr val="FFFFFF"/>
                </a:solidFill>
              </a:defRPr>
            </a:lvl4pPr>
            <a:lvl5pPr algn="ctr">
              <a:buClr>
                <a:srgbClr val="FFFFFF"/>
              </a:buCl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31" name="Slide Number"/>
          <p:cNvSpPr txBox="1">
            <a:spLocks noGrp="1"/>
          </p:cNvSpPr>
          <p:nvPr>
            <p:ph type="sldNum" sz="quarter" idx="2"/>
          </p:nvPr>
        </p:nvSpPr>
        <p:spPr>
          <a:prstGeom prst="rect">
            <a:avLst/>
          </a:prstGeom>
        </p:spPr>
        <p:txBody>
          <a:bodyPr/>
          <a:lstStyle>
            <a:lvl1pPr>
              <a:defRPr>
                <a:solidFill>
                  <a:srgbClr val="434343"/>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SECTION_HEADER">
    <p:bg>
      <p:bgPr>
        <a:solidFill>
          <a:srgbClr val="2A3990"/>
        </a:solidFill>
        <a:effectLst/>
      </p:bgPr>
    </p:bg>
    <p:spTree>
      <p:nvGrpSpPr>
        <p:cNvPr id="1" name=""/>
        <p:cNvGrpSpPr/>
        <p:nvPr/>
      </p:nvGrpSpPr>
      <p:grpSpPr>
        <a:xfrm>
          <a:off x="0" y="0"/>
          <a:ext cx="0" cy="0"/>
          <a:chOff x="0" y="0"/>
          <a:chExt cx="0" cy="0"/>
        </a:xfrm>
      </p:grpSpPr>
      <p:grpSp>
        <p:nvGrpSpPr>
          <p:cNvPr id="37" name="Google Shape;20;p3"/>
          <p:cNvGrpSpPr/>
          <p:nvPr/>
        </p:nvGrpSpPr>
        <p:grpSpPr>
          <a:xfrm>
            <a:off x="6098375" y="1"/>
            <a:ext cx="3045629" cy="2030578"/>
            <a:chOff x="-1" y="-1"/>
            <a:chExt cx="3045627" cy="2030576"/>
          </a:xfrm>
        </p:grpSpPr>
        <p:sp>
          <p:nvSpPr>
            <p:cNvPr id="32" name="Google Shape;21;p3"/>
            <p:cNvSpPr/>
            <p:nvPr/>
          </p:nvSpPr>
          <p:spPr>
            <a:xfrm>
              <a:off x="2030424" y="9"/>
              <a:ext cx="1015203" cy="1015206"/>
            </a:xfrm>
            <a:prstGeom prst="rect">
              <a:avLst/>
            </a:prstGeom>
            <a:solidFill>
              <a:schemeClr val="accent1"/>
            </a:solidFill>
            <a:ln w="12700" cap="flat">
              <a:noFill/>
              <a:miter lim="400000"/>
            </a:ln>
            <a:effectLst/>
          </p:spPr>
          <p:txBody>
            <a:bodyPr wrap="square" lIns="0" tIns="0" rIns="0" bIns="0" numCol="1" anchor="ctr">
              <a:noAutofit/>
            </a:bodyPr>
            <a:lstStyle/>
            <a:p>
              <a:pPr>
                <a:defRPr>
                  <a:solidFill>
                    <a:srgbClr val="000000"/>
                  </a:solidFill>
                  <a:latin typeface="+mn-lt"/>
                  <a:ea typeface="+mn-ea"/>
                  <a:cs typeface="+mn-cs"/>
                  <a:sym typeface="Arial"/>
                </a:defRPr>
              </a:pPr>
              <a:endParaRPr/>
            </a:p>
          </p:txBody>
        </p:sp>
        <p:sp>
          <p:nvSpPr>
            <p:cNvPr id="33" name="Google Shape;22;p3"/>
            <p:cNvSpPr/>
            <p:nvPr/>
          </p:nvSpPr>
          <p:spPr>
            <a:xfrm flipH="1">
              <a:off x="1015084" y="-2"/>
              <a:ext cx="1015204" cy="101520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2"/>
            </a:solidFill>
            <a:ln w="12700" cap="flat">
              <a:noFill/>
              <a:miter lim="400000"/>
            </a:ln>
            <a:effectLst/>
          </p:spPr>
          <p:txBody>
            <a:bodyPr wrap="square" lIns="0" tIns="0" rIns="0" bIns="0" numCol="1" anchor="ctr">
              <a:noAutofit/>
            </a:bodyPr>
            <a:lstStyle/>
            <a:p>
              <a:pPr>
                <a:defRPr>
                  <a:solidFill>
                    <a:srgbClr val="000000"/>
                  </a:solidFill>
                  <a:latin typeface="+mn-lt"/>
                  <a:ea typeface="+mn-ea"/>
                  <a:cs typeface="+mn-cs"/>
                  <a:sym typeface="Arial"/>
                </a:defRPr>
              </a:pPr>
              <a:endParaRPr/>
            </a:p>
          </p:txBody>
        </p:sp>
        <p:sp>
          <p:nvSpPr>
            <p:cNvPr id="34" name="Google Shape;23;p3"/>
            <p:cNvSpPr/>
            <p:nvPr/>
          </p:nvSpPr>
          <p:spPr>
            <a:xfrm rot="10800000" flipH="1">
              <a:off x="1015209" y="102"/>
              <a:ext cx="1015203" cy="101520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6"/>
            </a:solidFill>
            <a:ln w="12700" cap="flat">
              <a:noFill/>
              <a:miter lim="400000"/>
            </a:ln>
            <a:effectLst/>
          </p:spPr>
          <p:txBody>
            <a:bodyPr wrap="square" lIns="0" tIns="0" rIns="0" bIns="0" numCol="1" anchor="ctr">
              <a:noAutofit/>
            </a:bodyPr>
            <a:lstStyle/>
            <a:p>
              <a:pPr>
                <a:defRPr>
                  <a:solidFill>
                    <a:srgbClr val="000000"/>
                  </a:solidFill>
                  <a:latin typeface="+mn-lt"/>
                  <a:ea typeface="+mn-ea"/>
                  <a:cs typeface="+mn-cs"/>
                  <a:sym typeface="Arial"/>
                </a:defRPr>
              </a:pPr>
              <a:endParaRPr/>
            </a:p>
          </p:txBody>
        </p:sp>
        <p:sp>
          <p:nvSpPr>
            <p:cNvPr id="35" name="Google Shape;24;p3"/>
            <p:cNvSpPr/>
            <p:nvPr/>
          </p:nvSpPr>
          <p:spPr>
            <a:xfrm rot="10800000">
              <a:off x="-2" y="92"/>
              <a:ext cx="1015205" cy="101520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1"/>
            </a:solidFill>
            <a:ln w="12700" cap="flat">
              <a:noFill/>
              <a:miter lim="400000"/>
            </a:ln>
            <a:effectLst/>
          </p:spPr>
          <p:txBody>
            <a:bodyPr wrap="square" lIns="0" tIns="0" rIns="0" bIns="0" numCol="1" anchor="ctr">
              <a:noAutofit/>
            </a:bodyPr>
            <a:lstStyle/>
            <a:p>
              <a:pPr>
                <a:defRPr>
                  <a:solidFill>
                    <a:srgbClr val="000000"/>
                  </a:solidFill>
                  <a:latin typeface="+mn-lt"/>
                  <a:ea typeface="+mn-ea"/>
                  <a:cs typeface="+mn-cs"/>
                  <a:sym typeface="Arial"/>
                </a:defRPr>
              </a:pPr>
              <a:endParaRPr/>
            </a:p>
          </p:txBody>
        </p:sp>
        <p:sp>
          <p:nvSpPr>
            <p:cNvPr id="36" name="Google Shape;25;p3"/>
            <p:cNvSpPr/>
            <p:nvPr/>
          </p:nvSpPr>
          <p:spPr>
            <a:xfrm rot="10800000">
              <a:off x="2030410" y="1015371"/>
              <a:ext cx="1015205" cy="101520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6"/>
            </a:solidFill>
            <a:ln w="12700" cap="flat">
              <a:noFill/>
              <a:miter lim="400000"/>
            </a:ln>
            <a:effectLst/>
          </p:spPr>
          <p:txBody>
            <a:bodyPr wrap="square" lIns="0" tIns="0" rIns="0" bIns="0" numCol="1" anchor="ctr">
              <a:noAutofit/>
            </a:bodyPr>
            <a:lstStyle/>
            <a:p>
              <a:pPr>
                <a:defRPr>
                  <a:solidFill>
                    <a:srgbClr val="000000"/>
                  </a:solidFill>
                  <a:latin typeface="+mn-lt"/>
                  <a:ea typeface="+mn-ea"/>
                  <a:cs typeface="+mn-cs"/>
                  <a:sym typeface="Arial"/>
                </a:defRPr>
              </a:pPr>
              <a:endParaRPr/>
            </a:p>
          </p:txBody>
        </p:sp>
      </p:grpSp>
      <p:sp>
        <p:nvSpPr>
          <p:cNvPr id="38" name="Title Text"/>
          <p:cNvSpPr txBox="1">
            <a:spLocks noGrp="1"/>
          </p:cNvSpPr>
          <p:nvPr>
            <p:ph type="title"/>
          </p:nvPr>
        </p:nvSpPr>
        <p:spPr>
          <a:xfrm>
            <a:off x="598100" y="2152344"/>
            <a:ext cx="8222100" cy="838803"/>
          </a:xfrm>
          <a:prstGeom prst="rect">
            <a:avLst/>
          </a:prstGeom>
        </p:spPr>
        <p:txBody>
          <a:bodyPr anchor="ctr"/>
          <a:lstStyle>
            <a:lvl1pPr>
              <a:defRPr sz="4200">
                <a:solidFill>
                  <a:srgbClr val="FFFFFF"/>
                </a:solidFill>
              </a:defRPr>
            </a:lvl1pPr>
          </a:lstStyle>
          <a:p>
            <a:r>
              <a:t>Title Text</a:t>
            </a:r>
          </a:p>
        </p:txBody>
      </p:sp>
      <p:sp>
        <p:nvSpPr>
          <p:cNvPr id="3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_AND_BODY">
    <p:spTree>
      <p:nvGrpSpPr>
        <p:cNvPr id="1" name=""/>
        <p:cNvGrpSpPr/>
        <p:nvPr/>
      </p:nvGrpSpPr>
      <p:grpSpPr>
        <a:xfrm>
          <a:off x="0" y="0"/>
          <a:ext cx="0" cy="0"/>
          <a:chOff x="0" y="0"/>
          <a:chExt cx="0" cy="0"/>
        </a:xfrm>
      </p:grpSpPr>
      <p:sp>
        <p:nvSpPr>
          <p:cNvPr id="46" name="Title Text"/>
          <p:cNvSpPr txBox="1">
            <a:spLocks noGrp="1"/>
          </p:cNvSpPr>
          <p:nvPr>
            <p:ph type="title"/>
          </p:nvPr>
        </p:nvSpPr>
        <p:spPr>
          <a:prstGeom prst="rect">
            <a:avLst/>
          </a:prstGeom>
        </p:spPr>
        <p:txBody>
          <a:bodyPr/>
          <a:lstStyle/>
          <a:p>
            <a:r>
              <a:t>Title Text</a:t>
            </a:r>
          </a:p>
        </p:txBody>
      </p:sp>
      <p:sp>
        <p:nvSpPr>
          <p:cNvPr id="4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_AND_TWO_COLUMNS">
    <p:spTree>
      <p:nvGrpSpPr>
        <p:cNvPr id="1" name=""/>
        <p:cNvGrpSpPr/>
        <p:nvPr/>
      </p:nvGrpSpPr>
      <p:grpSpPr>
        <a:xfrm>
          <a:off x="0" y="0"/>
          <a:ext cx="0" cy="0"/>
          <a:chOff x="0" y="0"/>
          <a:chExt cx="0" cy="0"/>
        </a:xfrm>
      </p:grpSpPr>
      <p:sp>
        <p:nvSpPr>
          <p:cNvPr id="55" name="Title Text"/>
          <p:cNvSpPr txBox="1">
            <a:spLocks noGrp="1"/>
          </p:cNvSpPr>
          <p:nvPr>
            <p:ph type="title"/>
          </p:nvPr>
        </p:nvSpPr>
        <p:spPr>
          <a:prstGeom prst="rect">
            <a:avLst/>
          </a:prstGeom>
        </p:spPr>
        <p:txBody>
          <a:bodyPr/>
          <a:lstStyle/>
          <a:p>
            <a:r>
              <a:t>Title Text</a:t>
            </a:r>
          </a:p>
        </p:txBody>
      </p:sp>
      <p:sp>
        <p:nvSpPr>
          <p:cNvPr id="56" name="Body Level One…"/>
          <p:cNvSpPr txBox="1">
            <a:spLocks noGrp="1"/>
          </p:cNvSpPr>
          <p:nvPr>
            <p:ph type="body" sz="half" idx="1"/>
          </p:nvPr>
        </p:nvSpPr>
        <p:spPr>
          <a:xfrm>
            <a:off x="311698" y="1229975"/>
            <a:ext cx="3999904" cy="3339001"/>
          </a:xfrm>
          <a:prstGeom prst="rect">
            <a:avLst/>
          </a:prstGeom>
        </p:spPr>
        <p:txBody>
          <a:bodyPr/>
          <a:lstStyle>
            <a:lvl1pPr indent="-317500">
              <a:buSzPts val="1400"/>
              <a:defRPr sz="1400"/>
            </a:lvl1pPr>
            <a:lvl2pPr marL="965200" indent="-355600">
              <a:buSzPts val="1400"/>
              <a:defRPr sz="1400"/>
            </a:lvl2pPr>
            <a:lvl3pPr marL="1422400" indent="-355600">
              <a:buSzPts val="1400"/>
              <a:defRPr sz="1400"/>
            </a:lvl3pPr>
            <a:lvl4pPr marL="1879600" indent="-355600">
              <a:buSzPts val="1400"/>
              <a:defRPr sz="1400"/>
            </a:lvl4pPr>
            <a:lvl5pPr marL="2336800" indent="-355600">
              <a:buSzPts val="1400"/>
              <a:defRPr sz="1400"/>
            </a:lvl5pPr>
          </a:lstStyle>
          <a:p>
            <a:r>
              <a:t>Body Level One</a:t>
            </a:r>
          </a:p>
          <a:p>
            <a:pPr lvl="1"/>
            <a:r>
              <a:t>Body Level Two</a:t>
            </a:r>
          </a:p>
          <a:p>
            <a:pPr lvl="2"/>
            <a:r>
              <a:t>Body Level Three</a:t>
            </a:r>
          </a:p>
          <a:p>
            <a:pPr lvl="3"/>
            <a:r>
              <a:t>Body Level Four</a:t>
            </a:r>
          </a:p>
          <a:p>
            <a:pPr lvl="4"/>
            <a:r>
              <a:t>Body Level Five</a:t>
            </a:r>
          </a:p>
        </p:txBody>
      </p:sp>
      <p:sp>
        <p:nvSpPr>
          <p:cNvPr id="57" name="Google Shape;41;p5"/>
          <p:cNvSpPr txBox="1">
            <a:spLocks noGrp="1"/>
          </p:cNvSpPr>
          <p:nvPr>
            <p:ph type="body" sz="half" idx="13"/>
          </p:nvPr>
        </p:nvSpPr>
        <p:spPr>
          <a:xfrm>
            <a:off x="4832397" y="1229972"/>
            <a:ext cx="3999905" cy="3339005"/>
          </a:xfrm>
          <a:prstGeom prst="rect">
            <a:avLst/>
          </a:prstGeom>
        </p:spPr>
        <p:txBody>
          <a:bodyPr/>
          <a:lstStyle/>
          <a:p>
            <a:endParaRPr/>
          </a:p>
        </p:txBody>
      </p:sp>
      <p:sp>
        <p:nvSpPr>
          <p:cNvPr id="58" name="Slide Number"/>
          <p:cNvSpPr txBox="1">
            <a:spLocks noGrp="1"/>
          </p:cNvSpPr>
          <p:nvPr>
            <p:ph type="sldNum" sz="quarter" idx="2"/>
          </p:nvPr>
        </p:nvSpPr>
        <p:spPr>
          <a:prstGeom prst="rect">
            <a:avLst/>
          </a:prstGeom>
        </p:spPr>
        <p:txBody>
          <a:bodyPr/>
          <a:lstStyle>
            <a:lvl1pPr>
              <a:defRPr>
                <a:solidFill>
                  <a:srgbClr val="434343"/>
                </a:solidFil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_ONLY">
    <p:spTree>
      <p:nvGrpSpPr>
        <p:cNvPr id="1" name=""/>
        <p:cNvGrpSpPr/>
        <p:nvPr/>
      </p:nvGrpSpPr>
      <p:grpSpPr>
        <a:xfrm>
          <a:off x="0" y="0"/>
          <a:ext cx="0" cy="0"/>
          <a:chOff x="0" y="0"/>
          <a:chExt cx="0" cy="0"/>
        </a:xfrm>
      </p:grpSpPr>
      <p:sp>
        <p:nvSpPr>
          <p:cNvPr id="65" name="Title Text"/>
          <p:cNvSpPr txBox="1">
            <a:spLocks noGrp="1"/>
          </p:cNvSpPr>
          <p:nvPr>
            <p:ph type="title"/>
          </p:nvPr>
        </p:nvSpPr>
        <p:spPr>
          <a:prstGeom prst="rect">
            <a:avLst/>
          </a:prstGeom>
        </p:spPr>
        <p:txBody>
          <a:bodyPr/>
          <a:lstStyle/>
          <a:p>
            <a:r>
              <a:t>Title Text</a:t>
            </a:r>
          </a:p>
        </p:txBody>
      </p:sp>
      <p:sp>
        <p:nvSpPr>
          <p:cNvPr id="66" name="Slide Number"/>
          <p:cNvSpPr txBox="1">
            <a:spLocks noGrp="1"/>
          </p:cNvSpPr>
          <p:nvPr>
            <p:ph type="sldNum" sz="quarter" idx="2"/>
          </p:nvPr>
        </p:nvSpPr>
        <p:spPr>
          <a:prstGeom prst="rect">
            <a:avLst/>
          </a:prstGeom>
        </p:spPr>
        <p:txBody>
          <a:bodyPr/>
          <a:lstStyle>
            <a:lvl1pPr>
              <a:defRPr>
                <a:solidFill>
                  <a:srgbClr val="434343"/>
                </a:solidFill>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ONE_COLUMN_TEXT">
    <p:spTree>
      <p:nvGrpSpPr>
        <p:cNvPr id="1" name=""/>
        <p:cNvGrpSpPr/>
        <p:nvPr/>
      </p:nvGrpSpPr>
      <p:grpSpPr>
        <a:xfrm>
          <a:off x="0" y="0"/>
          <a:ext cx="0" cy="0"/>
          <a:chOff x="0" y="0"/>
          <a:chExt cx="0" cy="0"/>
        </a:xfrm>
      </p:grpSpPr>
      <p:sp>
        <p:nvSpPr>
          <p:cNvPr id="73" name="Title Text"/>
          <p:cNvSpPr txBox="1">
            <a:spLocks noGrp="1"/>
          </p:cNvSpPr>
          <p:nvPr>
            <p:ph type="title"/>
          </p:nvPr>
        </p:nvSpPr>
        <p:spPr>
          <a:xfrm>
            <a:off x="311698" y="555600"/>
            <a:ext cx="2808004" cy="755700"/>
          </a:xfrm>
          <a:prstGeom prst="rect">
            <a:avLst/>
          </a:prstGeom>
        </p:spPr>
        <p:txBody>
          <a:bodyPr anchor="b"/>
          <a:lstStyle>
            <a:lvl1pPr>
              <a:defRPr sz="2400"/>
            </a:lvl1pPr>
          </a:lstStyle>
          <a:p>
            <a:r>
              <a:t>Title Text</a:t>
            </a:r>
          </a:p>
        </p:txBody>
      </p:sp>
      <p:sp>
        <p:nvSpPr>
          <p:cNvPr id="74" name="Body Level One…"/>
          <p:cNvSpPr txBox="1">
            <a:spLocks noGrp="1"/>
          </p:cNvSpPr>
          <p:nvPr>
            <p:ph type="body" sz="quarter" idx="1"/>
          </p:nvPr>
        </p:nvSpPr>
        <p:spPr>
          <a:xfrm>
            <a:off x="311698" y="1465804"/>
            <a:ext cx="2808004" cy="3103200"/>
          </a:xfrm>
          <a:prstGeom prst="rect">
            <a:avLst/>
          </a:prstGeom>
        </p:spPr>
        <p:txBody>
          <a:bodyPr/>
          <a:lstStyle>
            <a:lvl1pPr indent="-304800">
              <a:buSzPts val="1200"/>
              <a:defRPr sz="1200"/>
            </a:lvl1pPr>
            <a:lvl2pPr marL="914400" indent="-304800">
              <a:buSzPts val="1200"/>
              <a:defRPr sz="1200"/>
            </a:lvl2pPr>
            <a:lvl3pPr marL="1371600" indent="-304800">
              <a:buSzPts val="1200"/>
              <a:defRPr sz="1200"/>
            </a:lvl3pPr>
            <a:lvl4pPr marL="1828800" indent="-304800">
              <a:buSzPts val="1200"/>
              <a:defRPr sz="1200"/>
            </a:lvl4pPr>
            <a:lvl5pPr marL="2286000" indent="-304800">
              <a:buSzPts val="1200"/>
              <a:defRPr sz="1200"/>
            </a:lvl5pPr>
          </a:lstStyle>
          <a:p>
            <a:r>
              <a:t>Body Level One</a:t>
            </a:r>
          </a:p>
          <a:p>
            <a:pPr lvl="1"/>
            <a:r>
              <a:t>Body Level Two</a:t>
            </a:r>
          </a:p>
          <a:p>
            <a:pPr lvl="2"/>
            <a:r>
              <a:t>Body Level Three</a:t>
            </a:r>
          </a:p>
          <a:p>
            <a:pPr lvl="3"/>
            <a:r>
              <a:t>Body Level Four</a:t>
            </a:r>
          </a:p>
          <a:p>
            <a:pPr lvl="4"/>
            <a:r>
              <a:t>Body Level Five</a:t>
            </a:r>
          </a:p>
        </p:txBody>
      </p:sp>
      <p:sp>
        <p:nvSpPr>
          <p:cNvPr id="75" name="Slide Number"/>
          <p:cNvSpPr txBox="1">
            <a:spLocks noGrp="1"/>
          </p:cNvSpPr>
          <p:nvPr>
            <p:ph type="sldNum" sz="quarter" idx="2"/>
          </p:nvPr>
        </p:nvSpPr>
        <p:spPr>
          <a:prstGeom prst="rect">
            <a:avLst/>
          </a:prstGeom>
        </p:spPr>
        <p:txBody>
          <a:bodyPr/>
          <a:lstStyle>
            <a:lvl1pPr>
              <a:defRPr>
                <a:solidFill>
                  <a:srgbClr val="434343"/>
                </a:solidFill>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MAIN_POINT">
    <p:bg>
      <p:bgPr>
        <a:solidFill>
          <a:schemeClr val="accent4"/>
        </a:solidFill>
        <a:effectLst/>
      </p:bgPr>
    </p:bg>
    <p:spTree>
      <p:nvGrpSpPr>
        <p:cNvPr id="1" name=""/>
        <p:cNvGrpSpPr/>
        <p:nvPr/>
      </p:nvGrpSpPr>
      <p:grpSpPr>
        <a:xfrm>
          <a:off x="0" y="0"/>
          <a:ext cx="0" cy="0"/>
          <a:chOff x="0" y="0"/>
          <a:chExt cx="0" cy="0"/>
        </a:xfrm>
      </p:grpSpPr>
      <p:grpSp>
        <p:nvGrpSpPr>
          <p:cNvPr id="87" name="Google Shape;51;p8"/>
          <p:cNvGrpSpPr/>
          <p:nvPr/>
        </p:nvGrpSpPr>
        <p:grpSpPr>
          <a:xfrm>
            <a:off x="6098375" y="1"/>
            <a:ext cx="3045629" cy="2030578"/>
            <a:chOff x="-1" y="-1"/>
            <a:chExt cx="3045627" cy="2030576"/>
          </a:xfrm>
        </p:grpSpPr>
        <p:sp>
          <p:nvSpPr>
            <p:cNvPr id="82" name="Google Shape;52;p8"/>
            <p:cNvSpPr/>
            <p:nvPr/>
          </p:nvSpPr>
          <p:spPr>
            <a:xfrm>
              <a:off x="2030424" y="9"/>
              <a:ext cx="1015203" cy="1015206"/>
            </a:xfrm>
            <a:prstGeom prst="rect">
              <a:avLst/>
            </a:prstGeom>
            <a:solidFill>
              <a:schemeClr val="accent3"/>
            </a:solidFill>
            <a:ln w="12700" cap="flat">
              <a:noFill/>
              <a:miter lim="400000"/>
            </a:ln>
            <a:effectLst/>
          </p:spPr>
          <p:txBody>
            <a:bodyPr wrap="square" lIns="0" tIns="0" rIns="0" bIns="0" numCol="1" anchor="ctr">
              <a:noAutofit/>
            </a:bodyPr>
            <a:lstStyle/>
            <a:p>
              <a:pPr>
                <a:defRPr>
                  <a:solidFill>
                    <a:srgbClr val="000000"/>
                  </a:solidFill>
                  <a:latin typeface="+mn-lt"/>
                  <a:ea typeface="+mn-ea"/>
                  <a:cs typeface="+mn-cs"/>
                  <a:sym typeface="Arial"/>
                </a:defRPr>
              </a:pPr>
              <a:endParaRPr/>
            </a:p>
          </p:txBody>
        </p:sp>
        <p:sp>
          <p:nvSpPr>
            <p:cNvPr id="83" name="Google Shape;53;p8"/>
            <p:cNvSpPr/>
            <p:nvPr/>
          </p:nvSpPr>
          <p:spPr>
            <a:xfrm flipH="1">
              <a:off x="1015084" y="-2"/>
              <a:ext cx="1015204" cy="101520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5"/>
            </a:solidFill>
            <a:ln w="12700" cap="flat">
              <a:noFill/>
              <a:miter lim="400000"/>
            </a:ln>
            <a:effectLst/>
          </p:spPr>
          <p:txBody>
            <a:bodyPr wrap="square" lIns="0" tIns="0" rIns="0" bIns="0" numCol="1" anchor="ctr">
              <a:noAutofit/>
            </a:bodyPr>
            <a:lstStyle/>
            <a:p>
              <a:pPr>
                <a:defRPr>
                  <a:solidFill>
                    <a:srgbClr val="000000"/>
                  </a:solidFill>
                  <a:latin typeface="+mn-lt"/>
                  <a:ea typeface="+mn-ea"/>
                  <a:cs typeface="+mn-cs"/>
                  <a:sym typeface="Arial"/>
                </a:defRPr>
              </a:pPr>
              <a:endParaRPr/>
            </a:p>
          </p:txBody>
        </p:sp>
        <p:sp>
          <p:nvSpPr>
            <p:cNvPr id="84" name="Google Shape;54;p8"/>
            <p:cNvSpPr/>
            <p:nvPr/>
          </p:nvSpPr>
          <p:spPr>
            <a:xfrm rot="10800000" flipH="1">
              <a:off x="1015209" y="102"/>
              <a:ext cx="1015203" cy="101520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3"/>
            </a:solidFill>
            <a:ln w="12700" cap="flat">
              <a:noFill/>
              <a:miter lim="400000"/>
            </a:ln>
            <a:effectLst/>
          </p:spPr>
          <p:txBody>
            <a:bodyPr wrap="square" lIns="0" tIns="0" rIns="0" bIns="0" numCol="1" anchor="ctr">
              <a:noAutofit/>
            </a:bodyPr>
            <a:lstStyle/>
            <a:p>
              <a:pPr>
                <a:defRPr>
                  <a:solidFill>
                    <a:srgbClr val="000000"/>
                  </a:solidFill>
                  <a:latin typeface="+mn-lt"/>
                  <a:ea typeface="+mn-ea"/>
                  <a:cs typeface="+mn-cs"/>
                  <a:sym typeface="Arial"/>
                </a:defRPr>
              </a:pPr>
              <a:endParaRPr/>
            </a:p>
          </p:txBody>
        </p:sp>
        <p:sp>
          <p:nvSpPr>
            <p:cNvPr id="85" name="Google Shape;55;p8"/>
            <p:cNvSpPr/>
            <p:nvPr/>
          </p:nvSpPr>
          <p:spPr>
            <a:xfrm rot="10800000">
              <a:off x="-2" y="92"/>
              <a:ext cx="1015205" cy="101520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5"/>
            </a:solidFill>
            <a:ln w="12700" cap="flat">
              <a:noFill/>
              <a:miter lim="400000"/>
            </a:ln>
            <a:effectLst/>
          </p:spPr>
          <p:txBody>
            <a:bodyPr wrap="square" lIns="0" tIns="0" rIns="0" bIns="0" numCol="1" anchor="ctr">
              <a:noAutofit/>
            </a:bodyPr>
            <a:lstStyle/>
            <a:p>
              <a:pPr>
                <a:defRPr>
                  <a:solidFill>
                    <a:srgbClr val="000000"/>
                  </a:solidFill>
                  <a:latin typeface="+mn-lt"/>
                  <a:ea typeface="+mn-ea"/>
                  <a:cs typeface="+mn-cs"/>
                  <a:sym typeface="Arial"/>
                </a:defRPr>
              </a:pPr>
              <a:endParaRPr/>
            </a:p>
          </p:txBody>
        </p:sp>
        <p:sp>
          <p:nvSpPr>
            <p:cNvPr id="86" name="Google Shape;56;p8"/>
            <p:cNvSpPr/>
            <p:nvPr/>
          </p:nvSpPr>
          <p:spPr>
            <a:xfrm rot="10800000">
              <a:off x="2030410" y="1015371"/>
              <a:ext cx="1015205" cy="101520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5"/>
            </a:solidFill>
            <a:ln w="12700" cap="flat">
              <a:noFill/>
              <a:miter lim="400000"/>
            </a:ln>
            <a:effectLst/>
          </p:spPr>
          <p:txBody>
            <a:bodyPr wrap="square" lIns="0" tIns="0" rIns="0" bIns="0" numCol="1" anchor="ctr">
              <a:noAutofit/>
            </a:bodyPr>
            <a:lstStyle/>
            <a:p>
              <a:pPr>
                <a:defRPr>
                  <a:solidFill>
                    <a:srgbClr val="000000"/>
                  </a:solidFill>
                  <a:latin typeface="+mn-lt"/>
                  <a:ea typeface="+mn-ea"/>
                  <a:cs typeface="+mn-cs"/>
                  <a:sym typeface="Arial"/>
                </a:defRPr>
              </a:pPr>
              <a:endParaRPr/>
            </a:p>
          </p:txBody>
        </p:sp>
      </p:grpSp>
      <p:sp>
        <p:nvSpPr>
          <p:cNvPr id="88" name="Title Text"/>
          <p:cNvSpPr txBox="1">
            <a:spLocks noGrp="1"/>
          </p:cNvSpPr>
          <p:nvPr>
            <p:ph type="title"/>
          </p:nvPr>
        </p:nvSpPr>
        <p:spPr>
          <a:xfrm>
            <a:off x="490250" y="526348"/>
            <a:ext cx="5618701" cy="4090804"/>
          </a:xfrm>
          <a:prstGeom prst="rect">
            <a:avLst/>
          </a:prstGeom>
        </p:spPr>
        <p:txBody>
          <a:bodyPr anchor="ctr"/>
          <a:lstStyle>
            <a:lvl1pPr>
              <a:defRPr sz="4800">
                <a:solidFill>
                  <a:srgbClr val="FFFFFF"/>
                </a:solidFill>
              </a:defRPr>
            </a:lvl1pPr>
          </a:lstStyle>
          <a:p>
            <a:r>
              <a:t>Title Text</a:t>
            </a:r>
          </a:p>
        </p:txBody>
      </p:sp>
      <p:sp>
        <p:nvSpPr>
          <p:cNvPr id="8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SECTION_TITLE_AND_DESCRIPTION">
    <p:spTree>
      <p:nvGrpSpPr>
        <p:cNvPr id="1" name=""/>
        <p:cNvGrpSpPr/>
        <p:nvPr/>
      </p:nvGrpSpPr>
      <p:grpSpPr>
        <a:xfrm>
          <a:off x="0" y="0"/>
          <a:ext cx="0" cy="0"/>
          <a:chOff x="0" y="0"/>
          <a:chExt cx="0" cy="0"/>
        </a:xfrm>
      </p:grpSpPr>
      <p:sp>
        <p:nvSpPr>
          <p:cNvPr id="96" name="Google Shape;60;p9"/>
          <p:cNvSpPr/>
          <p:nvPr/>
        </p:nvSpPr>
        <p:spPr>
          <a:xfrm>
            <a:off x="4572000" y="-177"/>
            <a:ext cx="4572000" cy="5143505"/>
          </a:xfrm>
          <a:prstGeom prst="rect">
            <a:avLst/>
          </a:prstGeom>
          <a:solidFill>
            <a:srgbClr val="2A3990"/>
          </a:solidFill>
          <a:ln w="12700">
            <a:miter lim="400000"/>
          </a:ln>
        </p:spPr>
        <p:txBody>
          <a:bodyPr lIns="0" tIns="0" rIns="0" bIns="0" anchor="ctr"/>
          <a:lstStyle/>
          <a:p>
            <a:pPr>
              <a:defRPr>
                <a:solidFill>
                  <a:srgbClr val="000000"/>
                </a:solidFill>
                <a:latin typeface="+mn-lt"/>
                <a:ea typeface="+mn-ea"/>
                <a:cs typeface="+mn-cs"/>
                <a:sym typeface="Arial"/>
              </a:defRPr>
            </a:pPr>
            <a:endParaRPr/>
          </a:p>
        </p:txBody>
      </p:sp>
      <p:sp>
        <p:nvSpPr>
          <p:cNvPr id="97" name="Google Shape;61;p9"/>
          <p:cNvSpPr/>
          <p:nvPr/>
        </p:nvSpPr>
        <p:spPr>
          <a:xfrm>
            <a:off x="5029675" y="4495498"/>
            <a:ext cx="468303" cy="3"/>
          </a:xfrm>
          <a:prstGeom prst="line">
            <a:avLst/>
          </a:prstGeom>
          <a:ln w="19050">
            <a:solidFill>
              <a:srgbClr val="FFFFFF"/>
            </a:solidFill>
          </a:ln>
        </p:spPr>
        <p:txBody>
          <a:bodyPr lIns="45718" tIns="45718" rIns="45718" bIns="45718"/>
          <a:lstStyle/>
          <a:p>
            <a:endParaRPr/>
          </a:p>
        </p:txBody>
      </p:sp>
      <p:sp>
        <p:nvSpPr>
          <p:cNvPr id="98" name="Title Text"/>
          <p:cNvSpPr txBox="1">
            <a:spLocks noGrp="1"/>
          </p:cNvSpPr>
          <p:nvPr>
            <p:ph type="title"/>
          </p:nvPr>
        </p:nvSpPr>
        <p:spPr>
          <a:xfrm>
            <a:off x="265500" y="1151099"/>
            <a:ext cx="4045200" cy="1564503"/>
          </a:xfrm>
          <a:prstGeom prst="rect">
            <a:avLst/>
          </a:prstGeom>
        </p:spPr>
        <p:txBody>
          <a:bodyPr anchor="b"/>
          <a:lstStyle>
            <a:lvl1pPr algn="ctr">
              <a:defRPr sz="4200"/>
            </a:lvl1pPr>
          </a:lstStyle>
          <a:p>
            <a:r>
              <a:t>Title Text</a:t>
            </a:r>
          </a:p>
        </p:txBody>
      </p:sp>
      <p:sp>
        <p:nvSpPr>
          <p:cNvPr id="99" name="Body Level One…"/>
          <p:cNvSpPr txBox="1">
            <a:spLocks noGrp="1"/>
          </p:cNvSpPr>
          <p:nvPr>
            <p:ph type="body" sz="quarter" idx="1"/>
          </p:nvPr>
        </p:nvSpPr>
        <p:spPr>
          <a:xfrm>
            <a:off x="265500" y="2768999"/>
            <a:ext cx="4045200" cy="1269302"/>
          </a:xfrm>
          <a:prstGeom prst="rect">
            <a:avLst/>
          </a:prstGeom>
        </p:spPr>
        <p:txBody>
          <a:bodyPr/>
          <a:lstStyle>
            <a:lvl1pPr marL="114300" indent="0" algn="ctr">
              <a:lnSpc>
                <a:spcPct val="100000"/>
              </a:lnSpc>
              <a:buClrTx/>
              <a:buSzTx/>
              <a:buFontTx/>
              <a:buNone/>
              <a:defRPr sz="2100"/>
            </a:lvl1pPr>
            <a:lvl2pPr marL="114300" indent="114300" algn="ctr">
              <a:lnSpc>
                <a:spcPct val="100000"/>
              </a:lnSpc>
              <a:buClrTx/>
              <a:buSzTx/>
              <a:buFontTx/>
              <a:buNone/>
              <a:defRPr sz="2100"/>
            </a:lvl2pPr>
            <a:lvl3pPr marL="114300" indent="114300" algn="ctr">
              <a:lnSpc>
                <a:spcPct val="100000"/>
              </a:lnSpc>
              <a:buClrTx/>
              <a:buSzTx/>
              <a:buFontTx/>
              <a:buNone/>
              <a:defRPr sz="2100"/>
            </a:lvl3pPr>
            <a:lvl4pPr marL="114300" indent="114300" algn="ctr">
              <a:lnSpc>
                <a:spcPct val="100000"/>
              </a:lnSpc>
              <a:buClrTx/>
              <a:buSzTx/>
              <a:buFontTx/>
              <a:buNone/>
              <a:defRPr sz="2100"/>
            </a:lvl4pPr>
            <a:lvl5pPr marL="114300" indent="114300" algn="ctr">
              <a:lnSpc>
                <a:spcPct val="100000"/>
              </a:lnSpc>
              <a:buClrTx/>
              <a:buSzTx/>
              <a:buFontTx/>
              <a:buNone/>
              <a:defRPr sz="2100"/>
            </a:lvl5pPr>
          </a:lstStyle>
          <a:p>
            <a:r>
              <a:t>Body Level One</a:t>
            </a:r>
          </a:p>
          <a:p>
            <a:pPr lvl="1"/>
            <a:r>
              <a:t>Body Level Two</a:t>
            </a:r>
          </a:p>
          <a:p>
            <a:pPr lvl="2"/>
            <a:r>
              <a:t>Body Level Three</a:t>
            </a:r>
          </a:p>
          <a:p>
            <a:pPr lvl="3"/>
            <a:r>
              <a:t>Body Level Four</a:t>
            </a:r>
          </a:p>
          <a:p>
            <a:pPr lvl="4"/>
            <a:r>
              <a:t>Body Level Five</a:t>
            </a:r>
          </a:p>
        </p:txBody>
      </p:sp>
      <p:sp>
        <p:nvSpPr>
          <p:cNvPr id="100" name="Google Shape;64;p9"/>
          <p:cNvSpPr txBox="1">
            <a:spLocks noGrp="1"/>
          </p:cNvSpPr>
          <p:nvPr>
            <p:ph type="body" sz="half" idx="13"/>
          </p:nvPr>
        </p:nvSpPr>
        <p:spPr>
          <a:xfrm>
            <a:off x="4939500" y="724198"/>
            <a:ext cx="3837000" cy="3695102"/>
          </a:xfrm>
          <a:prstGeom prst="rect">
            <a:avLst/>
          </a:prstGeom>
        </p:spPr>
        <p:txBody>
          <a:bodyPr anchor="ctr"/>
          <a:lstStyle/>
          <a:p>
            <a:endParaRPr/>
          </a:p>
        </p:txBody>
      </p:sp>
      <p:sp>
        <p:nvSpPr>
          <p:cNvPr id="1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CAPTION_ONLY">
    <p:spTree>
      <p:nvGrpSpPr>
        <p:cNvPr id="1" name=""/>
        <p:cNvGrpSpPr/>
        <p:nvPr/>
      </p:nvGrpSpPr>
      <p:grpSpPr>
        <a:xfrm>
          <a:off x="0" y="0"/>
          <a:ext cx="0" cy="0"/>
          <a:chOff x="0" y="0"/>
          <a:chExt cx="0" cy="0"/>
        </a:xfrm>
      </p:grpSpPr>
      <p:sp>
        <p:nvSpPr>
          <p:cNvPr id="108" name="Body Level One…"/>
          <p:cNvSpPr txBox="1">
            <a:spLocks noGrp="1"/>
          </p:cNvSpPr>
          <p:nvPr>
            <p:ph type="body" sz="quarter" idx="1"/>
          </p:nvPr>
        </p:nvSpPr>
        <p:spPr>
          <a:xfrm>
            <a:off x="319499" y="4230575"/>
            <a:ext cx="5998803" cy="598803"/>
          </a:xfrm>
          <a:prstGeom prst="rect">
            <a:avLst/>
          </a:prstGeom>
        </p:spPr>
        <p:txBody>
          <a:bodyPr anchor="ctr"/>
          <a:lstStyle>
            <a:lvl1pPr marL="0" indent="228600">
              <a:lnSpc>
                <a:spcPct val="100000"/>
              </a:lnSpc>
              <a:buClrTx/>
              <a:buSzTx/>
              <a:buFontTx/>
              <a:buNone/>
            </a:lvl1pPr>
            <a:lvl2pPr marL="1233714" indent="-408213">
              <a:lnSpc>
                <a:spcPct val="100000"/>
              </a:lnSpc>
              <a:buClrTx/>
              <a:buFontTx/>
            </a:lvl2pPr>
            <a:lvl3pPr marL="1690914">
              <a:lnSpc>
                <a:spcPct val="100000"/>
              </a:lnSpc>
              <a:buClrTx/>
              <a:buFontTx/>
            </a:lvl3pPr>
            <a:lvl4pPr marL="2148114">
              <a:lnSpc>
                <a:spcPct val="100000"/>
              </a:lnSpc>
              <a:buClrTx/>
              <a:buFontTx/>
            </a:lvl4pPr>
            <a:lvl5pPr marL="2605314">
              <a:lnSpc>
                <a:spcPct val="100000"/>
              </a:lnSpc>
              <a:buClrTx/>
              <a:buFontTx/>
            </a:lvl5pPr>
          </a:lstStyle>
          <a:p>
            <a:r>
              <a:t>Body Level One</a:t>
            </a:r>
          </a:p>
          <a:p>
            <a:pPr lvl="1"/>
            <a:r>
              <a:t>Body Level Two</a:t>
            </a:r>
          </a:p>
          <a:p>
            <a:pPr lvl="2"/>
            <a:r>
              <a:t>Body Level Three</a:t>
            </a:r>
          </a:p>
          <a:p>
            <a:pPr lvl="3"/>
            <a:r>
              <a:t>Body Level Four</a:t>
            </a:r>
          </a:p>
          <a:p>
            <a:pPr lvl="4"/>
            <a:r>
              <a:t>Body Level Five</a:t>
            </a:r>
          </a:p>
        </p:txBody>
      </p:sp>
      <p:sp>
        <p:nvSpPr>
          <p:cNvPr id="109" name="Slide Number"/>
          <p:cNvSpPr txBox="1">
            <a:spLocks noGrp="1"/>
          </p:cNvSpPr>
          <p:nvPr>
            <p:ph type="sldNum" sz="quarter" idx="2"/>
          </p:nvPr>
        </p:nvSpPr>
        <p:spPr>
          <a:prstGeom prst="rect">
            <a:avLst/>
          </a:prstGeom>
        </p:spPr>
        <p:txBody>
          <a:bodyPr/>
          <a:lstStyle>
            <a:lvl1pPr>
              <a:defRPr>
                <a:solidFill>
                  <a:srgbClr val="434343"/>
                </a:solidFill>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7" name="Google Shape;29;p4"/>
          <p:cNvGrpSpPr/>
          <p:nvPr/>
        </p:nvGrpSpPr>
        <p:grpSpPr>
          <a:xfrm>
            <a:off x="0" y="3903668"/>
            <a:ext cx="9144000" cy="1239930"/>
            <a:chOff x="0" y="-1"/>
            <a:chExt cx="9144000" cy="1239929"/>
          </a:xfrm>
        </p:grpSpPr>
        <p:sp>
          <p:nvSpPr>
            <p:cNvPr id="2" name="Google Shape;30;p4"/>
            <p:cNvSpPr/>
            <p:nvPr/>
          </p:nvSpPr>
          <p:spPr>
            <a:xfrm>
              <a:off x="8154895" y="-2"/>
              <a:ext cx="989103" cy="98790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5"/>
            </a:solidFill>
            <a:ln w="12700" cap="flat">
              <a:noFill/>
              <a:miter lim="400000"/>
            </a:ln>
            <a:effectLst/>
          </p:spPr>
          <p:txBody>
            <a:bodyPr wrap="square" lIns="0" tIns="0" rIns="0" bIns="0" numCol="1" anchor="ctr">
              <a:noAutofit/>
            </a:bodyPr>
            <a:lstStyle/>
            <a:p>
              <a:pPr>
                <a:defRPr>
                  <a:solidFill>
                    <a:srgbClr val="000000"/>
                  </a:solidFill>
                  <a:latin typeface="+mn-lt"/>
                  <a:ea typeface="+mn-ea"/>
                  <a:cs typeface="+mn-cs"/>
                  <a:sym typeface="Arial"/>
                </a:defRPr>
              </a:pPr>
              <a:endParaRPr/>
            </a:p>
          </p:txBody>
        </p:sp>
        <p:sp>
          <p:nvSpPr>
            <p:cNvPr id="3" name="Google Shape;31;p4"/>
            <p:cNvSpPr/>
            <p:nvPr/>
          </p:nvSpPr>
          <p:spPr>
            <a:xfrm flipH="1">
              <a:off x="6181163" y="-2"/>
              <a:ext cx="989103" cy="98790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5"/>
            </a:solidFill>
            <a:ln w="12700" cap="flat">
              <a:noFill/>
              <a:miter lim="400000"/>
            </a:ln>
            <a:effectLst/>
          </p:spPr>
          <p:txBody>
            <a:bodyPr wrap="square" lIns="0" tIns="0" rIns="0" bIns="0" numCol="1" anchor="ctr">
              <a:noAutofit/>
            </a:bodyPr>
            <a:lstStyle/>
            <a:p>
              <a:pPr>
                <a:defRPr>
                  <a:solidFill>
                    <a:srgbClr val="000000"/>
                  </a:solidFill>
                  <a:latin typeface="+mn-lt"/>
                  <a:ea typeface="+mn-ea"/>
                  <a:cs typeface="+mn-cs"/>
                  <a:sym typeface="Arial"/>
                </a:defRPr>
              </a:pPr>
              <a:endParaRPr/>
            </a:p>
          </p:txBody>
        </p:sp>
        <p:sp>
          <p:nvSpPr>
            <p:cNvPr id="4" name="Google Shape;32;p4"/>
            <p:cNvSpPr/>
            <p:nvPr/>
          </p:nvSpPr>
          <p:spPr>
            <a:xfrm>
              <a:off x="7170273" y="-1"/>
              <a:ext cx="989104" cy="987903"/>
            </a:xfrm>
            <a:prstGeom prst="rect">
              <a:avLst/>
            </a:prstGeom>
            <a:solidFill>
              <a:schemeClr val="accent4"/>
            </a:solidFill>
            <a:ln w="12700" cap="flat">
              <a:noFill/>
              <a:miter lim="400000"/>
            </a:ln>
            <a:effectLst/>
          </p:spPr>
          <p:txBody>
            <a:bodyPr wrap="square" lIns="0" tIns="0" rIns="0" bIns="0" numCol="1" anchor="ctr">
              <a:noAutofit/>
            </a:bodyPr>
            <a:lstStyle/>
            <a:p>
              <a:pPr>
                <a:defRPr>
                  <a:solidFill>
                    <a:srgbClr val="000000"/>
                  </a:solidFill>
                  <a:latin typeface="+mn-lt"/>
                  <a:ea typeface="+mn-ea"/>
                  <a:cs typeface="+mn-cs"/>
                  <a:sym typeface="Arial"/>
                </a:defRPr>
              </a:pPr>
              <a:endParaRPr/>
            </a:p>
          </p:txBody>
        </p:sp>
        <p:sp>
          <p:nvSpPr>
            <p:cNvPr id="5" name="Google Shape;33;p4"/>
            <p:cNvSpPr/>
            <p:nvPr/>
          </p:nvSpPr>
          <p:spPr>
            <a:xfrm rot="10800000">
              <a:off x="8154757" y="10"/>
              <a:ext cx="989103" cy="98790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3"/>
            </a:solidFill>
            <a:ln w="12700" cap="flat">
              <a:noFill/>
              <a:miter lim="400000"/>
            </a:ln>
            <a:effectLst/>
          </p:spPr>
          <p:txBody>
            <a:bodyPr wrap="square" lIns="0" tIns="0" rIns="0" bIns="0" numCol="1" anchor="ctr">
              <a:noAutofit/>
            </a:bodyPr>
            <a:lstStyle/>
            <a:p>
              <a:pPr>
                <a:defRPr>
                  <a:solidFill>
                    <a:srgbClr val="000000"/>
                  </a:solidFill>
                  <a:latin typeface="+mn-lt"/>
                  <a:ea typeface="+mn-ea"/>
                  <a:cs typeface="+mn-cs"/>
                  <a:sym typeface="Arial"/>
                </a:defRPr>
              </a:pPr>
              <a:endParaRPr/>
            </a:p>
          </p:txBody>
        </p:sp>
        <p:sp>
          <p:nvSpPr>
            <p:cNvPr id="6" name="Google Shape;34;p4"/>
            <p:cNvSpPr/>
            <p:nvPr/>
          </p:nvSpPr>
          <p:spPr>
            <a:xfrm>
              <a:off x="0" y="987926"/>
              <a:ext cx="9144000" cy="252003"/>
            </a:xfrm>
            <a:prstGeom prst="rect">
              <a:avLst/>
            </a:prstGeom>
            <a:solidFill>
              <a:srgbClr val="2A3990"/>
            </a:solidFill>
            <a:ln w="12700" cap="flat">
              <a:noFill/>
              <a:miter lim="400000"/>
            </a:ln>
            <a:effectLst/>
          </p:spPr>
          <p:txBody>
            <a:bodyPr wrap="square" lIns="0" tIns="0" rIns="0" bIns="0" numCol="1" anchor="ctr">
              <a:noAutofit/>
            </a:bodyPr>
            <a:lstStyle/>
            <a:p>
              <a:pPr>
                <a:defRPr>
                  <a:solidFill>
                    <a:srgbClr val="000000"/>
                  </a:solidFill>
                  <a:latin typeface="+mn-lt"/>
                  <a:ea typeface="+mn-ea"/>
                  <a:cs typeface="+mn-cs"/>
                  <a:sym typeface="Arial"/>
                </a:defRPr>
              </a:pPr>
              <a:endParaRPr/>
            </a:p>
          </p:txBody>
        </p:sp>
      </p:grpSp>
      <p:sp>
        <p:nvSpPr>
          <p:cNvPr id="8" name="Title Text"/>
          <p:cNvSpPr txBox="1">
            <a:spLocks noGrp="1"/>
          </p:cNvSpPr>
          <p:nvPr>
            <p:ph type="title"/>
          </p:nvPr>
        </p:nvSpPr>
        <p:spPr>
          <a:xfrm>
            <a:off x="311698" y="410000"/>
            <a:ext cx="8520604" cy="6078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ormAutofit/>
          </a:bodyPr>
          <a:lstStyle/>
          <a:p>
            <a:r>
              <a:t>Title Text</a:t>
            </a:r>
          </a:p>
        </p:txBody>
      </p:sp>
      <p:sp>
        <p:nvSpPr>
          <p:cNvPr id="9" name="Body Level One…"/>
          <p:cNvSpPr txBox="1">
            <a:spLocks noGrp="1"/>
          </p:cNvSpPr>
          <p:nvPr>
            <p:ph type="body" idx="1"/>
          </p:nvPr>
        </p:nvSpPr>
        <p:spPr>
          <a:xfrm>
            <a:off x="311698" y="1229875"/>
            <a:ext cx="8520604" cy="3339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ormAutofit/>
          </a:bodyPr>
          <a:lstStyle/>
          <a:p>
            <a:r>
              <a:t>Body Level One</a:t>
            </a:r>
          </a:p>
          <a:p>
            <a:pPr lvl="1"/>
            <a:r>
              <a:t>Body Level Two</a:t>
            </a:r>
          </a:p>
          <a:p>
            <a:pPr lvl="2"/>
            <a:r>
              <a:t>Body Level Three</a:t>
            </a:r>
          </a:p>
          <a:p>
            <a:pPr lvl="3"/>
            <a:r>
              <a:t>Body Level Four</a:t>
            </a:r>
          </a:p>
          <a:p>
            <a:pPr lvl="4"/>
            <a:r>
              <a:t>Body Level Five</a:t>
            </a:r>
          </a:p>
        </p:txBody>
      </p:sp>
      <p:sp>
        <p:nvSpPr>
          <p:cNvPr id="10" name="Slide Number"/>
          <p:cNvSpPr txBox="1">
            <a:spLocks noGrp="1"/>
          </p:cNvSpPr>
          <p:nvPr>
            <p:ph type="sldNum" sz="quarter" idx="2"/>
          </p:nvPr>
        </p:nvSpPr>
        <p:spPr>
          <a:xfrm>
            <a:off x="8672322" y="4680367"/>
            <a:ext cx="336810" cy="335247"/>
          </a:xfrm>
          <a:prstGeom prst="rect">
            <a:avLst/>
          </a:prstGeom>
          <a:ln w="12700">
            <a:miter lim="400000"/>
          </a:ln>
        </p:spPr>
        <p:txBody>
          <a:bodyPr wrap="none" lIns="91422" tIns="91422" rIns="91422" bIns="91422" anchor="ctr">
            <a:spAutoFit/>
          </a:bodyPr>
          <a:lstStyle>
            <a:lvl1pPr algn="r">
              <a:defRPr sz="1000">
                <a:solidFill>
                  <a:srgbClr val="FFFFFF"/>
                </a:solidFill>
                <a:latin typeface="Roboto"/>
                <a:ea typeface="Roboto"/>
                <a:cs typeface="Roboto"/>
                <a:sym typeface="Roboto"/>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914400" rtl="0" latinLnBrk="0">
        <a:lnSpc>
          <a:spcPct val="100000"/>
        </a:lnSpc>
        <a:spcBef>
          <a:spcPts val="0"/>
        </a:spcBef>
        <a:spcAft>
          <a:spcPts val="0"/>
        </a:spcAft>
        <a:buClrTx/>
        <a:buSzTx/>
        <a:buFontTx/>
        <a:buNone/>
        <a:tabLst/>
        <a:defRPr sz="3000" b="0" i="0" u="none" strike="noStrike" cap="none" spc="0" baseline="0">
          <a:ln>
            <a:noFill/>
          </a:ln>
          <a:solidFill>
            <a:srgbClr val="2A3990"/>
          </a:solidFill>
          <a:uFillTx/>
          <a:latin typeface="Roboto"/>
          <a:ea typeface="Roboto"/>
          <a:cs typeface="Roboto"/>
          <a:sym typeface="Roboto"/>
        </a:defRPr>
      </a:lvl1pPr>
      <a:lvl2pPr marL="0" marR="0" indent="0" algn="l" defTabSz="914400" rtl="0" latinLnBrk="0">
        <a:lnSpc>
          <a:spcPct val="100000"/>
        </a:lnSpc>
        <a:spcBef>
          <a:spcPts val="0"/>
        </a:spcBef>
        <a:spcAft>
          <a:spcPts val="0"/>
        </a:spcAft>
        <a:buClrTx/>
        <a:buSzTx/>
        <a:buFontTx/>
        <a:buNone/>
        <a:tabLst/>
        <a:defRPr sz="3000" b="0" i="0" u="none" strike="noStrike" cap="none" spc="0" baseline="0">
          <a:ln>
            <a:noFill/>
          </a:ln>
          <a:solidFill>
            <a:srgbClr val="2A3990"/>
          </a:solidFill>
          <a:uFillTx/>
          <a:latin typeface="Roboto"/>
          <a:ea typeface="Roboto"/>
          <a:cs typeface="Roboto"/>
          <a:sym typeface="Roboto"/>
        </a:defRPr>
      </a:lvl2pPr>
      <a:lvl3pPr marL="0" marR="0" indent="0" algn="l" defTabSz="914400" rtl="0" latinLnBrk="0">
        <a:lnSpc>
          <a:spcPct val="100000"/>
        </a:lnSpc>
        <a:spcBef>
          <a:spcPts val="0"/>
        </a:spcBef>
        <a:spcAft>
          <a:spcPts val="0"/>
        </a:spcAft>
        <a:buClrTx/>
        <a:buSzTx/>
        <a:buFontTx/>
        <a:buNone/>
        <a:tabLst/>
        <a:defRPr sz="3000" b="0" i="0" u="none" strike="noStrike" cap="none" spc="0" baseline="0">
          <a:ln>
            <a:noFill/>
          </a:ln>
          <a:solidFill>
            <a:srgbClr val="2A3990"/>
          </a:solidFill>
          <a:uFillTx/>
          <a:latin typeface="Roboto"/>
          <a:ea typeface="Roboto"/>
          <a:cs typeface="Roboto"/>
          <a:sym typeface="Roboto"/>
        </a:defRPr>
      </a:lvl3pPr>
      <a:lvl4pPr marL="0" marR="0" indent="0" algn="l" defTabSz="914400" rtl="0" latinLnBrk="0">
        <a:lnSpc>
          <a:spcPct val="100000"/>
        </a:lnSpc>
        <a:spcBef>
          <a:spcPts val="0"/>
        </a:spcBef>
        <a:spcAft>
          <a:spcPts val="0"/>
        </a:spcAft>
        <a:buClrTx/>
        <a:buSzTx/>
        <a:buFontTx/>
        <a:buNone/>
        <a:tabLst/>
        <a:defRPr sz="3000" b="0" i="0" u="none" strike="noStrike" cap="none" spc="0" baseline="0">
          <a:ln>
            <a:noFill/>
          </a:ln>
          <a:solidFill>
            <a:srgbClr val="2A3990"/>
          </a:solidFill>
          <a:uFillTx/>
          <a:latin typeface="Roboto"/>
          <a:ea typeface="Roboto"/>
          <a:cs typeface="Roboto"/>
          <a:sym typeface="Roboto"/>
        </a:defRPr>
      </a:lvl4pPr>
      <a:lvl5pPr marL="0" marR="0" indent="0" algn="l" defTabSz="914400" rtl="0" latinLnBrk="0">
        <a:lnSpc>
          <a:spcPct val="100000"/>
        </a:lnSpc>
        <a:spcBef>
          <a:spcPts val="0"/>
        </a:spcBef>
        <a:spcAft>
          <a:spcPts val="0"/>
        </a:spcAft>
        <a:buClrTx/>
        <a:buSzTx/>
        <a:buFontTx/>
        <a:buNone/>
        <a:tabLst/>
        <a:defRPr sz="3000" b="0" i="0" u="none" strike="noStrike" cap="none" spc="0" baseline="0">
          <a:ln>
            <a:noFill/>
          </a:ln>
          <a:solidFill>
            <a:srgbClr val="2A3990"/>
          </a:solidFill>
          <a:uFillTx/>
          <a:latin typeface="Roboto"/>
          <a:ea typeface="Roboto"/>
          <a:cs typeface="Roboto"/>
          <a:sym typeface="Roboto"/>
        </a:defRPr>
      </a:lvl5pPr>
      <a:lvl6pPr marL="0" marR="0" indent="0" algn="l" defTabSz="914400" rtl="0" latinLnBrk="0">
        <a:lnSpc>
          <a:spcPct val="100000"/>
        </a:lnSpc>
        <a:spcBef>
          <a:spcPts val="0"/>
        </a:spcBef>
        <a:spcAft>
          <a:spcPts val="0"/>
        </a:spcAft>
        <a:buClrTx/>
        <a:buSzTx/>
        <a:buFontTx/>
        <a:buNone/>
        <a:tabLst/>
        <a:defRPr sz="3000" b="0" i="0" u="none" strike="noStrike" cap="none" spc="0" baseline="0">
          <a:ln>
            <a:noFill/>
          </a:ln>
          <a:solidFill>
            <a:srgbClr val="2A3990"/>
          </a:solidFill>
          <a:uFillTx/>
          <a:latin typeface="Roboto"/>
          <a:ea typeface="Roboto"/>
          <a:cs typeface="Roboto"/>
          <a:sym typeface="Roboto"/>
        </a:defRPr>
      </a:lvl6pPr>
      <a:lvl7pPr marL="0" marR="0" indent="0" algn="l" defTabSz="914400" rtl="0" latinLnBrk="0">
        <a:lnSpc>
          <a:spcPct val="100000"/>
        </a:lnSpc>
        <a:spcBef>
          <a:spcPts val="0"/>
        </a:spcBef>
        <a:spcAft>
          <a:spcPts val="0"/>
        </a:spcAft>
        <a:buClrTx/>
        <a:buSzTx/>
        <a:buFontTx/>
        <a:buNone/>
        <a:tabLst/>
        <a:defRPr sz="3000" b="0" i="0" u="none" strike="noStrike" cap="none" spc="0" baseline="0">
          <a:ln>
            <a:noFill/>
          </a:ln>
          <a:solidFill>
            <a:srgbClr val="2A3990"/>
          </a:solidFill>
          <a:uFillTx/>
          <a:latin typeface="Roboto"/>
          <a:ea typeface="Roboto"/>
          <a:cs typeface="Roboto"/>
          <a:sym typeface="Roboto"/>
        </a:defRPr>
      </a:lvl7pPr>
      <a:lvl8pPr marL="0" marR="0" indent="0" algn="l" defTabSz="914400" rtl="0" latinLnBrk="0">
        <a:lnSpc>
          <a:spcPct val="100000"/>
        </a:lnSpc>
        <a:spcBef>
          <a:spcPts val="0"/>
        </a:spcBef>
        <a:spcAft>
          <a:spcPts val="0"/>
        </a:spcAft>
        <a:buClrTx/>
        <a:buSzTx/>
        <a:buFontTx/>
        <a:buNone/>
        <a:tabLst/>
        <a:defRPr sz="3000" b="0" i="0" u="none" strike="noStrike" cap="none" spc="0" baseline="0">
          <a:ln>
            <a:noFill/>
          </a:ln>
          <a:solidFill>
            <a:srgbClr val="2A3990"/>
          </a:solidFill>
          <a:uFillTx/>
          <a:latin typeface="Roboto"/>
          <a:ea typeface="Roboto"/>
          <a:cs typeface="Roboto"/>
          <a:sym typeface="Roboto"/>
        </a:defRPr>
      </a:lvl8pPr>
      <a:lvl9pPr marL="0" marR="0" indent="0" algn="l" defTabSz="914400" rtl="0" latinLnBrk="0">
        <a:lnSpc>
          <a:spcPct val="100000"/>
        </a:lnSpc>
        <a:spcBef>
          <a:spcPts val="0"/>
        </a:spcBef>
        <a:spcAft>
          <a:spcPts val="0"/>
        </a:spcAft>
        <a:buClrTx/>
        <a:buSzTx/>
        <a:buFontTx/>
        <a:buNone/>
        <a:tabLst/>
        <a:defRPr sz="3000" b="0" i="0" u="none" strike="noStrike" cap="none" spc="0" baseline="0">
          <a:ln>
            <a:noFill/>
          </a:ln>
          <a:solidFill>
            <a:srgbClr val="2A3990"/>
          </a:solidFill>
          <a:uFillTx/>
          <a:latin typeface="Roboto"/>
          <a:ea typeface="Roboto"/>
          <a:cs typeface="Roboto"/>
          <a:sym typeface="Roboto"/>
        </a:defRPr>
      </a:lvl9pPr>
    </p:titleStyle>
    <p:bodyStyle>
      <a:lvl1pPr marL="457200" marR="0" indent="-342900" algn="l" defTabSz="914400" rtl="0" latinLnBrk="0">
        <a:lnSpc>
          <a:spcPct val="115000"/>
        </a:lnSpc>
        <a:spcBef>
          <a:spcPts val="0"/>
        </a:spcBef>
        <a:spcAft>
          <a:spcPts val="0"/>
        </a:spcAft>
        <a:buClr>
          <a:srgbClr val="434343"/>
        </a:buClr>
        <a:buSzPts val="1800"/>
        <a:buFont typeface="Helvetica"/>
        <a:buChar char="●"/>
        <a:tabLst/>
        <a:defRPr sz="1800" b="0" i="0" u="none" strike="noStrike" cap="none" spc="0" baseline="0">
          <a:ln>
            <a:noFill/>
          </a:ln>
          <a:solidFill>
            <a:srgbClr val="434343"/>
          </a:solidFill>
          <a:uFillTx/>
          <a:latin typeface="Roboto"/>
          <a:ea typeface="Roboto"/>
          <a:cs typeface="Roboto"/>
          <a:sym typeface="Roboto"/>
        </a:defRPr>
      </a:lvl1pPr>
      <a:lvl2pPr marL="1005114" marR="0" indent="-408213" algn="l" defTabSz="914400" rtl="0" latinLnBrk="0">
        <a:lnSpc>
          <a:spcPct val="115000"/>
        </a:lnSpc>
        <a:spcBef>
          <a:spcPts val="0"/>
        </a:spcBef>
        <a:spcAft>
          <a:spcPts val="0"/>
        </a:spcAft>
        <a:buClr>
          <a:srgbClr val="434343"/>
        </a:buClr>
        <a:buSzPts val="1800"/>
        <a:buFont typeface="Helvetica"/>
        <a:buChar char="○"/>
        <a:tabLst/>
        <a:defRPr sz="1800" b="0" i="0" u="none" strike="noStrike" cap="none" spc="0" baseline="0">
          <a:ln>
            <a:noFill/>
          </a:ln>
          <a:solidFill>
            <a:srgbClr val="434343"/>
          </a:solidFill>
          <a:uFillTx/>
          <a:latin typeface="Roboto"/>
          <a:ea typeface="Roboto"/>
          <a:cs typeface="Roboto"/>
          <a:sym typeface="Roboto"/>
        </a:defRPr>
      </a:lvl2pPr>
      <a:lvl3pPr marL="1462314" marR="0" indent="-408214" algn="l" defTabSz="914400" rtl="0" latinLnBrk="0">
        <a:lnSpc>
          <a:spcPct val="115000"/>
        </a:lnSpc>
        <a:spcBef>
          <a:spcPts val="0"/>
        </a:spcBef>
        <a:spcAft>
          <a:spcPts val="0"/>
        </a:spcAft>
        <a:buClr>
          <a:srgbClr val="434343"/>
        </a:buClr>
        <a:buSzPts val="1800"/>
        <a:buFont typeface="Helvetica"/>
        <a:buChar char="■"/>
        <a:tabLst/>
        <a:defRPr sz="1800" b="0" i="0" u="none" strike="noStrike" cap="none" spc="0" baseline="0">
          <a:ln>
            <a:noFill/>
          </a:ln>
          <a:solidFill>
            <a:srgbClr val="434343"/>
          </a:solidFill>
          <a:uFillTx/>
          <a:latin typeface="Roboto"/>
          <a:ea typeface="Roboto"/>
          <a:cs typeface="Roboto"/>
          <a:sym typeface="Roboto"/>
        </a:defRPr>
      </a:lvl3pPr>
      <a:lvl4pPr marL="1919514" marR="0" indent="-408214" algn="l" defTabSz="914400" rtl="0" latinLnBrk="0">
        <a:lnSpc>
          <a:spcPct val="115000"/>
        </a:lnSpc>
        <a:spcBef>
          <a:spcPts val="0"/>
        </a:spcBef>
        <a:spcAft>
          <a:spcPts val="0"/>
        </a:spcAft>
        <a:buClr>
          <a:srgbClr val="434343"/>
        </a:buClr>
        <a:buSzPts val="1800"/>
        <a:buFont typeface="Helvetica"/>
        <a:buChar char="●"/>
        <a:tabLst/>
        <a:defRPr sz="1800" b="0" i="0" u="none" strike="noStrike" cap="none" spc="0" baseline="0">
          <a:ln>
            <a:noFill/>
          </a:ln>
          <a:solidFill>
            <a:srgbClr val="434343"/>
          </a:solidFill>
          <a:uFillTx/>
          <a:latin typeface="Roboto"/>
          <a:ea typeface="Roboto"/>
          <a:cs typeface="Roboto"/>
          <a:sym typeface="Roboto"/>
        </a:defRPr>
      </a:lvl4pPr>
      <a:lvl5pPr marL="2376714" marR="0" indent="-408214" algn="l" defTabSz="914400" rtl="0" latinLnBrk="0">
        <a:lnSpc>
          <a:spcPct val="115000"/>
        </a:lnSpc>
        <a:spcBef>
          <a:spcPts val="0"/>
        </a:spcBef>
        <a:spcAft>
          <a:spcPts val="0"/>
        </a:spcAft>
        <a:buClr>
          <a:srgbClr val="434343"/>
        </a:buClr>
        <a:buSzPts val="1800"/>
        <a:buFont typeface="Helvetica"/>
        <a:buChar char="○"/>
        <a:tabLst/>
        <a:defRPr sz="1800" b="0" i="0" u="none" strike="noStrike" cap="none" spc="0" baseline="0">
          <a:ln>
            <a:noFill/>
          </a:ln>
          <a:solidFill>
            <a:srgbClr val="434343"/>
          </a:solidFill>
          <a:uFillTx/>
          <a:latin typeface="Roboto"/>
          <a:ea typeface="Roboto"/>
          <a:cs typeface="Roboto"/>
          <a:sym typeface="Roboto"/>
        </a:defRPr>
      </a:lvl5pPr>
      <a:lvl6pPr marL="2833914" marR="0" indent="-408214" algn="l" defTabSz="914400" rtl="0" latinLnBrk="0">
        <a:lnSpc>
          <a:spcPct val="115000"/>
        </a:lnSpc>
        <a:spcBef>
          <a:spcPts val="0"/>
        </a:spcBef>
        <a:spcAft>
          <a:spcPts val="0"/>
        </a:spcAft>
        <a:buClr>
          <a:srgbClr val="434343"/>
        </a:buClr>
        <a:buSzPts val="1800"/>
        <a:buFont typeface="Helvetica"/>
        <a:buChar char="■"/>
        <a:tabLst/>
        <a:defRPr sz="1800" b="0" i="0" u="none" strike="noStrike" cap="none" spc="0" baseline="0">
          <a:ln>
            <a:noFill/>
          </a:ln>
          <a:solidFill>
            <a:srgbClr val="434343"/>
          </a:solidFill>
          <a:uFillTx/>
          <a:latin typeface="Roboto"/>
          <a:ea typeface="Roboto"/>
          <a:cs typeface="Roboto"/>
          <a:sym typeface="Roboto"/>
        </a:defRPr>
      </a:lvl6pPr>
      <a:lvl7pPr marL="3291113" marR="0" indent="-408214" algn="l" defTabSz="914400" rtl="0" latinLnBrk="0">
        <a:lnSpc>
          <a:spcPct val="115000"/>
        </a:lnSpc>
        <a:spcBef>
          <a:spcPts val="0"/>
        </a:spcBef>
        <a:spcAft>
          <a:spcPts val="0"/>
        </a:spcAft>
        <a:buClr>
          <a:srgbClr val="434343"/>
        </a:buClr>
        <a:buSzPts val="1800"/>
        <a:buFont typeface="Helvetica"/>
        <a:buChar char="●"/>
        <a:tabLst/>
        <a:defRPr sz="1800" b="0" i="0" u="none" strike="noStrike" cap="none" spc="0" baseline="0">
          <a:ln>
            <a:noFill/>
          </a:ln>
          <a:solidFill>
            <a:srgbClr val="434343"/>
          </a:solidFill>
          <a:uFillTx/>
          <a:latin typeface="Roboto"/>
          <a:ea typeface="Roboto"/>
          <a:cs typeface="Roboto"/>
          <a:sym typeface="Roboto"/>
        </a:defRPr>
      </a:lvl7pPr>
      <a:lvl8pPr marL="3748313" marR="0" indent="-408213" algn="l" defTabSz="914400" rtl="0" latinLnBrk="0">
        <a:lnSpc>
          <a:spcPct val="115000"/>
        </a:lnSpc>
        <a:spcBef>
          <a:spcPts val="0"/>
        </a:spcBef>
        <a:spcAft>
          <a:spcPts val="0"/>
        </a:spcAft>
        <a:buClr>
          <a:srgbClr val="434343"/>
        </a:buClr>
        <a:buSzPts val="1800"/>
        <a:buFont typeface="Helvetica"/>
        <a:buChar char="○"/>
        <a:tabLst/>
        <a:defRPr sz="1800" b="0" i="0" u="none" strike="noStrike" cap="none" spc="0" baseline="0">
          <a:ln>
            <a:noFill/>
          </a:ln>
          <a:solidFill>
            <a:srgbClr val="434343"/>
          </a:solidFill>
          <a:uFillTx/>
          <a:latin typeface="Roboto"/>
          <a:ea typeface="Roboto"/>
          <a:cs typeface="Roboto"/>
          <a:sym typeface="Roboto"/>
        </a:defRPr>
      </a:lvl8pPr>
      <a:lvl9pPr marL="4205513" marR="0" indent="-408213" algn="l" defTabSz="914400" rtl="0" latinLnBrk="0">
        <a:lnSpc>
          <a:spcPct val="115000"/>
        </a:lnSpc>
        <a:spcBef>
          <a:spcPts val="0"/>
        </a:spcBef>
        <a:spcAft>
          <a:spcPts val="0"/>
        </a:spcAft>
        <a:buClr>
          <a:srgbClr val="434343"/>
        </a:buClr>
        <a:buSzPts val="1800"/>
        <a:buFont typeface="Helvetica"/>
        <a:buChar char="■"/>
        <a:tabLst/>
        <a:defRPr sz="1800" b="0" i="0" u="none" strike="noStrike" cap="none" spc="0" baseline="0">
          <a:ln>
            <a:noFill/>
          </a:ln>
          <a:solidFill>
            <a:srgbClr val="434343"/>
          </a:solidFill>
          <a:uFillTx/>
          <a:latin typeface="Roboto"/>
          <a:ea typeface="Roboto"/>
          <a:cs typeface="Roboto"/>
          <a:sym typeface="Roboto"/>
        </a:defRPr>
      </a:lvl9pPr>
    </p:bodyStyle>
    <p:otherStyle>
      <a:lvl1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Roboto"/>
        </a:defRPr>
      </a:lvl1pPr>
      <a:lvl2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Roboto"/>
        </a:defRPr>
      </a:lvl2pPr>
      <a:lvl3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Roboto"/>
        </a:defRPr>
      </a:lvl3pPr>
      <a:lvl4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Roboto"/>
        </a:defRPr>
      </a:lvl4pPr>
      <a:lvl5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Roboto"/>
        </a:defRPr>
      </a:lvl5pPr>
      <a:lvl6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Roboto"/>
        </a:defRPr>
      </a:lvl6pPr>
      <a:lvl7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Roboto"/>
        </a:defRPr>
      </a:lvl7pPr>
      <a:lvl8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Roboto"/>
        </a:defRPr>
      </a:lvl8pPr>
      <a:lvl9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Roboto"/>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0" name="Please seat towards the front!"/>
          <p:cNvSpPr txBox="1">
            <a:spLocks noGrp="1"/>
          </p:cNvSpPr>
          <p:nvPr>
            <p:ph type="ctrTitle"/>
          </p:nvPr>
        </p:nvSpPr>
        <p:spPr>
          <a:prstGeom prst="rect">
            <a:avLst/>
          </a:prstGeom>
        </p:spPr>
        <p:txBody>
          <a:bodyPr/>
          <a:lstStyle/>
          <a:p>
            <a:r>
              <a:t>Please seat towards the front!</a:t>
            </a:r>
          </a:p>
        </p:txBody>
      </p:sp>
      <p:sp>
        <p:nvSpPr>
          <p:cNvPr id="141" name="Body"/>
          <p:cNvSpPr txBox="1">
            <a:spLocks noGrp="1"/>
          </p:cNvSpPr>
          <p:nvPr>
            <p:ph type="subTitle" sz="quarter" idx="1"/>
          </p:nvPr>
        </p:nvSpPr>
        <p:spPr>
          <a:prstGeom prst="rect">
            <a:avLst/>
          </a:prstGeom>
        </p:spPr>
        <p:txBody>
          <a:bodyPr/>
          <a:lstStyle/>
          <a:p>
            <a:pPr marL="88010" defTabSz="704087">
              <a:defRPr sz="1617"/>
            </a:pPr>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Google Shape;136;p21"/>
          <p:cNvSpPr txBox="1">
            <a:spLocks noGrp="1"/>
          </p:cNvSpPr>
          <p:nvPr>
            <p:ph type="title"/>
          </p:nvPr>
        </p:nvSpPr>
        <p:spPr>
          <a:xfrm>
            <a:off x="311699" y="410000"/>
            <a:ext cx="8520602" cy="607803"/>
          </a:xfrm>
          <a:prstGeom prst="rect">
            <a:avLst/>
          </a:prstGeom>
        </p:spPr>
        <p:txBody>
          <a:bodyPr/>
          <a:lstStyle>
            <a:lvl1pPr>
              <a:lnSpc>
                <a:spcPct val="200000"/>
              </a:lnSpc>
              <a:defRPr sz="1600">
                <a:solidFill>
                  <a:srgbClr val="000000"/>
                </a:solidFill>
                <a:latin typeface="Impact"/>
                <a:ea typeface="Impact"/>
                <a:cs typeface="Impact"/>
                <a:sym typeface="Impact"/>
              </a:defRPr>
            </a:lvl1pPr>
          </a:lstStyle>
          <a:p>
            <a:r>
              <a:t>The ACT therapeutic stance is and can be cultivated</a:t>
            </a:r>
          </a:p>
        </p:txBody>
      </p:sp>
      <p:sp>
        <p:nvSpPr>
          <p:cNvPr id="183" name="Google Shape;137;p21"/>
          <p:cNvSpPr txBox="1">
            <a:spLocks noGrp="1"/>
          </p:cNvSpPr>
          <p:nvPr>
            <p:ph type="body" idx="1"/>
          </p:nvPr>
        </p:nvSpPr>
        <p:spPr>
          <a:xfrm>
            <a:off x="311699" y="1229872"/>
            <a:ext cx="8520602" cy="3339005"/>
          </a:xfrm>
          <a:prstGeom prst="rect">
            <a:avLst/>
          </a:prstGeom>
        </p:spPr>
        <p:txBody>
          <a:bodyPr/>
          <a:lstStyle/>
          <a:p>
            <a:pPr marL="0" indent="0">
              <a:lnSpc>
                <a:spcPct val="200000"/>
              </a:lnSpc>
              <a:buSzTx/>
              <a:buNone/>
              <a:defRPr sz="1200">
                <a:solidFill>
                  <a:srgbClr val="000000"/>
                </a:solidFill>
                <a:latin typeface="Times New Roman"/>
                <a:ea typeface="Times New Roman"/>
                <a:cs typeface="Times New Roman"/>
                <a:sym typeface="Times New Roman"/>
              </a:defRPr>
            </a:pPr>
            <a:r>
              <a:t>It entails bringing:</a:t>
            </a:r>
          </a:p>
          <a:p>
            <a:pPr indent="-304800">
              <a:lnSpc>
                <a:spcPct val="200000"/>
              </a:lnSpc>
              <a:buClr>
                <a:srgbClr val="000000"/>
              </a:buClr>
              <a:buSzPts val="1200"/>
              <a:buFontTx/>
              <a:buAutoNum type="arabicPeriod"/>
              <a:defRPr sz="1200">
                <a:solidFill>
                  <a:srgbClr val="000000"/>
                </a:solidFill>
                <a:latin typeface="Times New Roman"/>
                <a:ea typeface="Times New Roman"/>
                <a:cs typeface="Times New Roman"/>
                <a:sym typeface="Times New Roman"/>
              </a:defRPr>
            </a:pPr>
            <a:r>
              <a:t>Awareness and compassion to your own experience </a:t>
            </a:r>
          </a:p>
          <a:p>
            <a:pPr indent="-304800">
              <a:lnSpc>
                <a:spcPct val="200000"/>
              </a:lnSpc>
              <a:buClr>
                <a:srgbClr val="000000"/>
              </a:buClr>
              <a:buSzPts val="1200"/>
              <a:buFontTx/>
              <a:buAutoNum type="arabicPeriod"/>
              <a:defRPr sz="1200">
                <a:solidFill>
                  <a:srgbClr val="000000"/>
                </a:solidFill>
                <a:latin typeface="Times New Roman"/>
                <a:ea typeface="Times New Roman"/>
                <a:cs typeface="Times New Roman"/>
                <a:sym typeface="Times New Roman"/>
              </a:defRPr>
            </a:pPr>
            <a:r>
              <a:t>Stepping forward in your life; and </a:t>
            </a:r>
          </a:p>
          <a:p>
            <a:pPr indent="-304800">
              <a:lnSpc>
                <a:spcPct val="200000"/>
              </a:lnSpc>
              <a:buClr>
                <a:srgbClr val="000000"/>
              </a:buClr>
              <a:buSzPts val="1200"/>
              <a:buFontTx/>
              <a:buAutoNum type="arabicPeriod"/>
              <a:defRPr sz="1200">
                <a:solidFill>
                  <a:srgbClr val="000000"/>
                </a:solidFill>
                <a:latin typeface="Times New Roman"/>
                <a:ea typeface="Times New Roman"/>
                <a:cs typeface="Times New Roman"/>
                <a:sym typeface="Times New Roman"/>
              </a:defRPr>
            </a:pPr>
            <a:r>
              <a:t>Holding that others can do the same </a:t>
            </a:r>
          </a:p>
          <a:p>
            <a:pPr indent="-304800">
              <a:lnSpc>
                <a:spcPct val="200000"/>
              </a:lnSpc>
              <a:buClr>
                <a:srgbClr val="000000"/>
              </a:buClr>
              <a:buSzPts val="1200"/>
              <a:buFontTx/>
              <a:buAutoNum type="arabicPeriod"/>
              <a:defRPr sz="1200">
                <a:solidFill>
                  <a:srgbClr val="000000"/>
                </a:solidFill>
                <a:latin typeface="Times New Roman"/>
                <a:ea typeface="Times New Roman"/>
                <a:cs typeface="Times New Roman"/>
                <a:sym typeface="Times New Roman"/>
              </a:defRPr>
            </a:pPr>
            <a:r>
              <a:t>It is embodied and it is about </a:t>
            </a:r>
            <a:r>
              <a:rPr i="1"/>
              <a:t>presence</a:t>
            </a:r>
            <a:r>
              <a:t> </a:t>
            </a:r>
          </a:p>
          <a:p>
            <a:pPr marL="0" indent="0">
              <a:lnSpc>
                <a:spcPct val="200000"/>
              </a:lnSpc>
              <a:buSzTx/>
              <a:buNone/>
              <a:defRPr sz="1200">
                <a:solidFill>
                  <a:srgbClr val="000000"/>
                </a:solidFill>
                <a:latin typeface="Times New Roman"/>
                <a:ea typeface="Times New Roman"/>
                <a:cs typeface="Times New Roman"/>
                <a:sym typeface="Times New Roman"/>
              </a:defRPr>
            </a:pPr>
            <a:r>
              <a:t>You are “communicating” that you are firmly here. Like the presence of a tree. Solid and firmly rooted in the ground, it does not lose its “treeness” despite the changing seasons and weather. It is here - present. You are whole and nothing can be said or felt that strips that wholeness. You remain rooted.</a:t>
            </a:r>
          </a:p>
        </p:txBody>
      </p:sp>
      <p:pic>
        <p:nvPicPr>
          <p:cNvPr id="184" name="Google Shape;138;p21" descr="Google Shape;138;p21"/>
          <p:cNvPicPr>
            <a:picLocks noChangeAspect="1"/>
          </p:cNvPicPr>
          <p:nvPr/>
        </p:nvPicPr>
        <p:blipFill>
          <a:blip r:embed="rId3"/>
          <a:stretch>
            <a:fillRect/>
          </a:stretch>
        </p:blipFill>
        <p:spPr>
          <a:xfrm>
            <a:off x="5060312" y="1266013"/>
            <a:ext cx="3095627" cy="1476378"/>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Google Shape;143;p22"/>
          <p:cNvSpPr txBox="1">
            <a:spLocks noGrp="1"/>
          </p:cNvSpPr>
          <p:nvPr>
            <p:ph type="title"/>
          </p:nvPr>
        </p:nvSpPr>
        <p:spPr>
          <a:xfrm>
            <a:off x="490248" y="526350"/>
            <a:ext cx="5618705" cy="4090800"/>
          </a:xfrm>
          <a:prstGeom prst="rect">
            <a:avLst/>
          </a:prstGeom>
        </p:spPr>
        <p:txBody>
          <a:bodyPr/>
          <a:lstStyle>
            <a:lvl1pPr>
              <a:defRPr sz="2400" b="1">
                <a:latin typeface="Calibri"/>
                <a:ea typeface="Calibri"/>
                <a:cs typeface="Calibri"/>
                <a:sym typeface="Calibri"/>
              </a:defRPr>
            </a:lvl1pPr>
          </a:lstStyle>
          <a:p>
            <a:r>
              <a:t>The stance is interwoven, tied together – feet and heart - in whole cloth by the threads of what it means to engage in a relationship designed to compassionately support another being in creating a meaningful life.</a:t>
            </a:r>
          </a:p>
        </p:txBody>
      </p:sp>
      <p:pic>
        <p:nvPicPr>
          <p:cNvPr id="189" name="Google Shape;144;p22" descr="Google Shape;144;p22"/>
          <p:cNvPicPr>
            <a:picLocks noChangeAspect="1"/>
          </p:cNvPicPr>
          <p:nvPr/>
        </p:nvPicPr>
        <p:blipFill>
          <a:blip r:embed="rId2"/>
          <a:stretch>
            <a:fillRect/>
          </a:stretch>
        </p:blipFill>
        <p:spPr>
          <a:xfrm>
            <a:off x="6211699" y="2082100"/>
            <a:ext cx="2705103" cy="1695452"/>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1" name="Google Shape;149;p23"/>
          <p:cNvSpPr txBox="1">
            <a:spLocks noGrp="1"/>
          </p:cNvSpPr>
          <p:nvPr>
            <p:ph type="title"/>
          </p:nvPr>
        </p:nvSpPr>
        <p:spPr>
          <a:xfrm>
            <a:off x="311699" y="410000"/>
            <a:ext cx="8520602" cy="607803"/>
          </a:xfrm>
          <a:prstGeom prst="rect">
            <a:avLst/>
          </a:prstGeom>
        </p:spPr>
        <p:txBody>
          <a:bodyPr/>
          <a:lstStyle>
            <a:lvl1pPr defTabSz="850391">
              <a:defRPr sz="2700"/>
            </a:lvl1pPr>
          </a:lstStyle>
          <a:p>
            <a:r>
              <a:t>Today’s Focus: The ACT Experiential Stance</a:t>
            </a:r>
          </a:p>
        </p:txBody>
      </p:sp>
      <p:sp>
        <p:nvSpPr>
          <p:cNvPr id="192" name="Google Shape;150;p23"/>
          <p:cNvSpPr txBox="1">
            <a:spLocks noGrp="1"/>
          </p:cNvSpPr>
          <p:nvPr>
            <p:ph type="body" idx="1"/>
          </p:nvPr>
        </p:nvSpPr>
        <p:spPr>
          <a:xfrm>
            <a:off x="311699" y="1229872"/>
            <a:ext cx="8520602" cy="3339005"/>
          </a:xfrm>
          <a:prstGeom prst="rect">
            <a:avLst/>
          </a:prstGeom>
        </p:spPr>
        <p:txBody>
          <a:bodyPr anchor="ctr"/>
          <a:lstStyle/>
          <a:p>
            <a:pPr>
              <a:lnSpc>
                <a:spcPct val="200000"/>
              </a:lnSpc>
            </a:pPr>
            <a:r>
              <a:t>Openness</a:t>
            </a:r>
          </a:p>
          <a:p>
            <a:pPr>
              <a:lnSpc>
                <a:spcPct val="200000"/>
              </a:lnSpc>
            </a:pPr>
            <a:r>
              <a:t>Curiosity</a:t>
            </a:r>
          </a:p>
          <a:p>
            <a:pPr>
              <a:lnSpc>
                <a:spcPct val="200000"/>
              </a:lnSpc>
            </a:pPr>
            <a:r>
              <a:t>Engaged</a:t>
            </a:r>
          </a:p>
        </p:txBody>
      </p:sp>
      <p:pic>
        <p:nvPicPr>
          <p:cNvPr id="193" name="Google Shape;151;p23" descr="Google Shape;151;p23"/>
          <p:cNvPicPr>
            <a:picLocks noChangeAspect="1"/>
          </p:cNvPicPr>
          <p:nvPr/>
        </p:nvPicPr>
        <p:blipFill>
          <a:blip r:embed="rId3"/>
          <a:stretch>
            <a:fillRect/>
          </a:stretch>
        </p:blipFill>
        <p:spPr>
          <a:xfrm>
            <a:off x="3006575" y="1714500"/>
            <a:ext cx="3373176" cy="2186602"/>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Google Shape;156;p24"/>
          <p:cNvSpPr txBox="1">
            <a:spLocks noGrp="1"/>
          </p:cNvSpPr>
          <p:nvPr>
            <p:ph type="title"/>
          </p:nvPr>
        </p:nvSpPr>
        <p:spPr>
          <a:xfrm>
            <a:off x="311699" y="410000"/>
            <a:ext cx="8520602" cy="607803"/>
          </a:xfrm>
          <a:prstGeom prst="rect">
            <a:avLst/>
          </a:prstGeom>
        </p:spPr>
        <p:txBody>
          <a:bodyPr/>
          <a:lstStyle>
            <a:lvl1pPr marL="425194" indent="-389763" defTabSz="850391">
              <a:buClr>
                <a:srgbClr val="2A3990"/>
              </a:buClr>
              <a:buSzPts val="2700"/>
              <a:buAutoNum type="arabicPeriod"/>
              <a:defRPr sz="2700"/>
            </a:lvl1pPr>
          </a:lstStyle>
          <a:p>
            <a:r>
              <a:t>SELF AWARENESS</a:t>
            </a:r>
          </a:p>
        </p:txBody>
      </p:sp>
      <p:sp>
        <p:nvSpPr>
          <p:cNvPr id="198" name="Google Shape;157;p24"/>
          <p:cNvSpPr txBox="1">
            <a:spLocks noGrp="1"/>
          </p:cNvSpPr>
          <p:nvPr>
            <p:ph type="body" sz="half" idx="1"/>
          </p:nvPr>
        </p:nvSpPr>
        <p:spPr>
          <a:xfrm>
            <a:off x="311698" y="1229872"/>
            <a:ext cx="5294704" cy="3339005"/>
          </a:xfrm>
          <a:prstGeom prst="rect">
            <a:avLst/>
          </a:prstGeom>
        </p:spPr>
        <p:txBody>
          <a:bodyPr/>
          <a:lstStyle/>
          <a:p>
            <a:pPr marL="0" indent="0" defTabSz="905255">
              <a:buSzTx/>
              <a:buNone/>
              <a:defRPr sz="1300"/>
            </a:pPr>
            <a:r>
              <a:t>The therapeutic stance involves being able to recognize your personal capacity to be open, aware, and engaged in the therapy</a:t>
            </a:r>
          </a:p>
          <a:p>
            <a:pPr marL="0" indent="0" defTabSz="905255">
              <a:spcBef>
                <a:spcPts val="1500"/>
              </a:spcBef>
              <a:buSzTx/>
              <a:buNone/>
              <a:defRPr sz="1300"/>
            </a:pPr>
            <a:r>
              <a:t>It means understanding your behavior, knowing when you are fused, avoidant, or out of touch with your values</a:t>
            </a:r>
          </a:p>
          <a:p>
            <a:pPr marL="0" indent="0" defTabSz="905255">
              <a:spcBef>
                <a:spcPts val="1500"/>
              </a:spcBef>
              <a:buSzTx/>
              <a:buNone/>
              <a:defRPr sz="1300"/>
            </a:pPr>
            <a:r>
              <a:t>But self-awareness also means being connected to and aware of how others perceive you and the impact of your behavior on others, in the moment, and across time.</a:t>
            </a:r>
          </a:p>
          <a:p>
            <a:pPr marL="0" indent="0" defTabSz="905255">
              <a:spcBef>
                <a:spcPts val="1500"/>
              </a:spcBef>
              <a:buSzTx/>
              <a:buNone/>
              <a:defRPr sz="1300"/>
            </a:pPr>
            <a:endParaRPr/>
          </a:p>
          <a:p>
            <a:pPr marL="0" indent="0" defTabSz="905255">
              <a:spcBef>
                <a:spcPts val="1500"/>
              </a:spcBef>
              <a:buSzTx/>
              <a:buNone/>
              <a:defRPr sz="1700"/>
            </a:pPr>
            <a:r>
              <a:t>Exercise: Self-Awareness expanded</a:t>
            </a:r>
          </a:p>
        </p:txBody>
      </p:sp>
      <p:pic>
        <p:nvPicPr>
          <p:cNvPr id="199" name="Google Shape;158;p24" descr="Google Shape;158;p24"/>
          <p:cNvPicPr>
            <a:picLocks noChangeAspect="1"/>
          </p:cNvPicPr>
          <p:nvPr/>
        </p:nvPicPr>
        <p:blipFill>
          <a:blip r:embed="rId3"/>
          <a:stretch>
            <a:fillRect/>
          </a:stretch>
        </p:blipFill>
        <p:spPr>
          <a:xfrm>
            <a:off x="5804075" y="1393825"/>
            <a:ext cx="3028228" cy="2007850"/>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Google Shape;163;p25"/>
          <p:cNvSpPr txBox="1">
            <a:spLocks noGrp="1"/>
          </p:cNvSpPr>
          <p:nvPr>
            <p:ph type="title"/>
          </p:nvPr>
        </p:nvSpPr>
        <p:spPr>
          <a:xfrm>
            <a:off x="311699" y="410000"/>
            <a:ext cx="8520602" cy="607803"/>
          </a:xfrm>
          <a:prstGeom prst="rect">
            <a:avLst/>
          </a:prstGeom>
        </p:spPr>
        <p:txBody>
          <a:bodyPr/>
          <a:lstStyle/>
          <a:p>
            <a:pPr defTabSz="850391">
              <a:defRPr sz="2700"/>
            </a:pPr>
            <a:r>
              <a:t>2. DISCOVERING YOUR EMBODIED STANCE</a:t>
            </a:r>
          </a:p>
        </p:txBody>
      </p:sp>
      <p:sp>
        <p:nvSpPr>
          <p:cNvPr id="204" name="Google Shape;164;p25"/>
          <p:cNvSpPr txBox="1">
            <a:spLocks noGrp="1"/>
          </p:cNvSpPr>
          <p:nvPr>
            <p:ph type="body" sz="half" idx="1"/>
          </p:nvPr>
        </p:nvSpPr>
        <p:spPr>
          <a:xfrm>
            <a:off x="311697" y="1105623"/>
            <a:ext cx="5440505" cy="3339003"/>
          </a:xfrm>
          <a:prstGeom prst="rect">
            <a:avLst/>
          </a:prstGeom>
        </p:spPr>
        <p:txBody>
          <a:bodyPr/>
          <a:lstStyle/>
          <a:p>
            <a:pPr marL="0" indent="0">
              <a:buSzTx/>
              <a:buNone/>
            </a:pPr>
            <a:r>
              <a:t>In pairs.</a:t>
            </a:r>
          </a:p>
          <a:p>
            <a:pPr marL="0" indent="0">
              <a:spcBef>
                <a:spcPts val="1600"/>
              </a:spcBef>
              <a:buSzTx/>
              <a:buNone/>
            </a:pPr>
            <a:r>
              <a:t>One is the therapist</a:t>
            </a:r>
          </a:p>
          <a:p>
            <a:pPr marL="0" indent="0">
              <a:spcBef>
                <a:spcPts val="1600"/>
              </a:spcBef>
              <a:buSzTx/>
              <a:buNone/>
            </a:pPr>
            <a:r>
              <a:t>One is the client</a:t>
            </a:r>
          </a:p>
          <a:p>
            <a:pPr marL="0" indent="0">
              <a:spcBef>
                <a:spcPts val="1600"/>
              </a:spcBef>
              <a:buSzTx/>
              <a:buNone/>
            </a:pPr>
            <a:r>
              <a:t>The therapist does what they know to do with the client and practices self awareness. The client notices the embodied therapeutic stance.</a:t>
            </a:r>
          </a:p>
        </p:txBody>
      </p:sp>
      <p:pic>
        <p:nvPicPr>
          <p:cNvPr id="205" name="Google Shape;165;p25" descr="Google Shape;165;p25"/>
          <p:cNvPicPr>
            <a:picLocks noChangeAspect="1"/>
          </p:cNvPicPr>
          <p:nvPr/>
        </p:nvPicPr>
        <p:blipFill>
          <a:blip r:embed="rId3"/>
          <a:stretch>
            <a:fillRect/>
          </a:stretch>
        </p:blipFill>
        <p:spPr>
          <a:xfrm>
            <a:off x="5973624" y="1557599"/>
            <a:ext cx="2858678" cy="1902326"/>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Google Shape;170;p26"/>
          <p:cNvSpPr txBox="1">
            <a:spLocks noGrp="1"/>
          </p:cNvSpPr>
          <p:nvPr>
            <p:ph type="title"/>
          </p:nvPr>
        </p:nvSpPr>
        <p:spPr>
          <a:xfrm>
            <a:off x="311699" y="410000"/>
            <a:ext cx="8520602" cy="607803"/>
          </a:xfrm>
          <a:prstGeom prst="rect">
            <a:avLst/>
          </a:prstGeom>
        </p:spPr>
        <p:txBody>
          <a:bodyPr/>
          <a:lstStyle>
            <a:lvl1pPr defTabSz="850391">
              <a:defRPr sz="2700"/>
            </a:lvl1pPr>
          </a:lstStyle>
          <a:p>
            <a:r>
              <a:t>Self reflective questions</a:t>
            </a:r>
          </a:p>
        </p:txBody>
      </p:sp>
      <p:sp>
        <p:nvSpPr>
          <p:cNvPr id="210" name="Google Shape;171;p26"/>
          <p:cNvSpPr txBox="1">
            <a:spLocks noGrp="1"/>
          </p:cNvSpPr>
          <p:nvPr>
            <p:ph type="body" idx="1"/>
          </p:nvPr>
        </p:nvSpPr>
        <p:spPr>
          <a:xfrm>
            <a:off x="311699" y="1229872"/>
            <a:ext cx="8520602" cy="3339005"/>
          </a:xfrm>
          <a:prstGeom prst="rect">
            <a:avLst/>
          </a:prstGeom>
        </p:spPr>
        <p:txBody>
          <a:bodyPr/>
          <a:lstStyle/>
          <a:p>
            <a:pPr>
              <a:lnSpc>
                <a:spcPct val="150000"/>
              </a:lnSpc>
              <a:buFontTx/>
              <a:buAutoNum type="arabicPeriod"/>
            </a:pPr>
            <a:endParaRPr/>
          </a:p>
          <a:p>
            <a:pPr>
              <a:lnSpc>
                <a:spcPct val="150000"/>
              </a:lnSpc>
            </a:pPr>
            <a:r>
              <a:t>What was your experience?</a:t>
            </a:r>
          </a:p>
          <a:p>
            <a:pPr>
              <a:lnSpc>
                <a:spcPct val="150000"/>
              </a:lnSpc>
            </a:pPr>
            <a:r>
              <a:t>Is there anything that keeps you away from a “rooted” presence? </a:t>
            </a:r>
          </a:p>
          <a:p>
            <a:pPr>
              <a:lnSpc>
                <a:spcPct val="150000"/>
              </a:lnSpc>
            </a:pPr>
            <a:r>
              <a:t>Based on what you learn, is there anything you want to change? Is it something you want to work on?</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Google Shape;176;p27"/>
          <p:cNvSpPr txBox="1">
            <a:spLocks noGrp="1"/>
          </p:cNvSpPr>
          <p:nvPr>
            <p:ph type="title"/>
          </p:nvPr>
        </p:nvSpPr>
        <p:spPr>
          <a:xfrm>
            <a:off x="490248" y="526350"/>
            <a:ext cx="5618705" cy="4090800"/>
          </a:xfrm>
          <a:prstGeom prst="rect">
            <a:avLst/>
          </a:prstGeom>
        </p:spPr>
        <p:txBody>
          <a:bodyPr/>
          <a:lstStyle/>
          <a:p>
            <a:r>
              <a:t>Engaged!</a:t>
            </a:r>
          </a:p>
        </p:txBody>
      </p:sp>
      <p:pic>
        <p:nvPicPr>
          <p:cNvPr id="215" name="Google Shape;177;p27" descr="Google Shape;177;p27"/>
          <p:cNvPicPr>
            <a:picLocks noChangeAspect="1"/>
          </p:cNvPicPr>
          <p:nvPr/>
        </p:nvPicPr>
        <p:blipFill>
          <a:blip r:embed="rId3"/>
          <a:stretch>
            <a:fillRect/>
          </a:stretch>
        </p:blipFill>
        <p:spPr>
          <a:xfrm>
            <a:off x="3723549" y="1469198"/>
            <a:ext cx="2385401" cy="2801328"/>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9" name="Google Shape;182;p28"/>
          <p:cNvSpPr txBox="1">
            <a:spLocks noGrp="1"/>
          </p:cNvSpPr>
          <p:nvPr>
            <p:ph type="title"/>
          </p:nvPr>
        </p:nvSpPr>
        <p:spPr>
          <a:xfrm>
            <a:off x="311699" y="410000"/>
            <a:ext cx="8520602" cy="607803"/>
          </a:xfrm>
          <a:prstGeom prst="rect">
            <a:avLst/>
          </a:prstGeom>
        </p:spPr>
        <p:txBody>
          <a:bodyPr/>
          <a:lstStyle>
            <a:lvl1pPr defTabSz="850391">
              <a:defRPr sz="2700"/>
            </a:lvl1pPr>
          </a:lstStyle>
          <a:p>
            <a:r>
              <a:t>3. EXERCISE </a:t>
            </a:r>
          </a:p>
        </p:txBody>
      </p:sp>
      <p:sp>
        <p:nvSpPr>
          <p:cNvPr id="220" name="Google Shape;183;p28"/>
          <p:cNvSpPr txBox="1">
            <a:spLocks noGrp="1"/>
          </p:cNvSpPr>
          <p:nvPr>
            <p:ph type="body" idx="1"/>
          </p:nvPr>
        </p:nvSpPr>
        <p:spPr>
          <a:xfrm>
            <a:off x="150173" y="1067498"/>
            <a:ext cx="7344642" cy="3339003"/>
          </a:xfrm>
          <a:prstGeom prst="rect">
            <a:avLst/>
          </a:prstGeom>
        </p:spPr>
        <p:txBody>
          <a:bodyPr/>
          <a:lstStyle/>
          <a:p>
            <a:pPr marL="0" indent="0" defTabSz="777240">
              <a:buSzTx/>
              <a:buNone/>
              <a:defRPr sz="1500"/>
            </a:pPr>
            <a:r>
              <a:t>I</a:t>
            </a:r>
            <a:r>
              <a:rPr sz="1100"/>
              <a:t>n pairs</a:t>
            </a:r>
          </a:p>
          <a:p>
            <a:pPr marL="0" indent="0" defTabSz="777240">
              <a:spcBef>
                <a:spcPts val="1300"/>
              </a:spcBef>
              <a:buSzTx/>
              <a:buNone/>
              <a:defRPr sz="1100"/>
            </a:pPr>
            <a:r>
              <a:t>On a piece of paper write down a list of things you struggle in therapy with your clients. Explore different areas</a:t>
            </a:r>
          </a:p>
          <a:p>
            <a:pPr marL="119313" indent="-119313" defTabSz="777240">
              <a:spcBef>
                <a:spcPts val="1300"/>
              </a:spcBef>
              <a:buClrTx/>
              <a:buSzPct val="100000"/>
              <a:buFontTx/>
              <a:buChar char="•"/>
              <a:defRPr sz="1100"/>
            </a:pPr>
            <a:r>
              <a:t>Extrapersonal</a:t>
            </a:r>
          </a:p>
          <a:p>
            <a:pPr marL="0" indent="0" defTabSz="777240">
              <a:spcBef>
                <a:spcPts val="1300"/>
              </a:spcBef>
              <a:buSzTx/>
              <a:buNone/>
              <a:defRPr sz="1100"/>
            </a:pPr>
            <a:r>
              <a:t>	Example: aggression</a:t>
            </a:r>
          </a:p>
          <a:p>
            <a:pPr marL="119313" indent="-119313" defTabSz="777240">
              <a:spcBef>
                <a:spcPts val="1300"/>
              </a:spcBef>
              <a:buClrTx/>
              <a:buSzPct val="100000"/>
              <a:buFontTx/>
              <a:buChar char="•"/>
              <a:defRPr sz="1100"/>
            </a:pPr>
            <a:r>
              <a:t>Intrapersonal</a:t>
            </a:r>
          </a:p>
          <a:p>
            <a:pPr marL="0" indent="0" defTabSz="777240">
              <a:spcBef>
                <a:spcPts val="1300"/>
              </a:spcBef>
              <a:buSzTx/>
              <a:buNone/>
              <a:defRPr sz="1100"/>
            </a:pPr>
            <a:r>
              <a:t>	Example: anxiety, incompetence</a:t>
            </a:r>
          </a:p>
          <a:p>
            <a:pPr marL="119313" indent="-119313" defTabSz="777240">
              <a:spcBef>
                <a:spcPts val="1300"/>
              </a:spcBef>
              <a:buClrTx/>
              <a:buSzPct val="100000"/>
              <a:buFontTx/>
              <a:buChar char="•"/>
              <a:defRPr sz="1100"/>
            </a:pPr>
            <a:r>
              <a:t>Interpersonal</a:t>
            </a:r>
          </a:p>
          <a:p>
            <a:pPr marL="0" indent="0" defTabSz="777240">
              <a:spcBef>
                <a:spcPts val="1300"/>
              </a:spcBef>
              <a:buSzTx/>
              <a:buNone/>
              <a:defRPr sz="1500"/>
            </a:pPr>
            <a:r>
              <a:t>	</a:t>
            </a:r>
            <a:r>
              <a:rPr sz="1100"/>
              <a:t>Example: silence in therapy</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Google Shape;196;p30"/>
          <p:cNvSpPr txBox="1">
            <a:spLocks noGrp="1"/>
          </p:cNvSpPr>
          <p:nvPr>
            <p:ph type="title"/>
          </p:nvPr>
        </p:nvSpPr>
        <p:spPr>
          <a:xfrm>
            <a:off x="490248" y="526348"/>
            <a:ext cx="5618705" cy="2890205"/>
          </a:xfrm>
          <a:prstGeom prst="rect">
            <a:avLst/>
          </a:prstGeom>
        </p:spPr>
        <p:txBody>
          <a:bodyPr/>
          <a:lstStyle/>
          <a:p>
            <a:r>
              <a:t>Exercise (cont)</a:t>
            </a:r>
          </a:p>
        </p:txBody>
      </p:sp>
      <p:pic>
        <p:nvPicPr>
          <p:cNvPr id="225" name="Google Shape;197;p30" descr="Google Shape;197;p30"/>
          <p:cNvPicPr>
            <a:picLocks noChangeAspect="1"/>
          </p:cNvPicPr>
          <p:nvPr/>
        </p:nvPicPr>
        <p:blipFill>
          <a:blip r:embed="rId3"/>
          <a:stretch>
            <a:fillRect/>
          </a:stretch>
        </p:blipFill>
        <p:spPr>
          <a:xfrm>
            <a:off x="1142975" y="3109298"/>
            <a:ext cx="6534975" cy="1288777"/>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29" name="Google Shape;188;p29" descr="Google Shape;188;p29"/>
          <p:cNvPicPr>
            <a:picLocks noChangeAspect="1"/>
          </p:cNvPicPr>
          <p:nvPr/>
        </p:nvPicPr>
        <p:blipFill>
          <a:blip r:embed="rId3"/>
          <a:stretch>
            <a:fillRect/>
          </a:stretch>
        </p:blipFill>
        <p:spPr>
          <a:xfrm>
            <a:off x="2150148" y="974070"/>
            <a:ext cx="3610105" cy="2886875"/>
          </a:xfrm>
          <a:prstGeom prst="rect">
            <a:avLst/>
          </a:prstGeom>
          <a:ln w="12700">
            <a:miter lim="400000"/>
          </a:ln>
        </p:spPr>
      </p:pic>
      <p:sp>
        <p:nvSpPr>
          <p:cNvPr id="230" name="Google Shape;189;p29"/>
          <p:cNvSpPr/>
          <p:nvPr/>
        </p:nvSpPr>
        <p:spPr>
          <a:xfrm>
            <a:off x="1418473" y="246698"/>
            <a:ext cx="2541005" cy="4341604"/>
          </a:xfrm>
          <a:prstGeom prst="rect">
            <a:avLst/>
          </a:prstGeom>
          <a:ln w="76200">
            <a:solidFill>
              <a:srgbClr val="0000FF"/>
            </a:solidFill>
          </a:ln>
        </p:spPr>
        <p:txBody>
          <a:bodyPr lIns="0" tIns="0" rIns="0" bIns="0" anchor="ctr"/>
          <a:lstStyle/>
          <a:p>
            <a:pPr>
              <a:defRPr>
                <a:solidFill>
                  <a:srgbClr val="000000"/>
                </a:solidFill>
                <a:latin typeface="+mn-lt"/>
                <a:ea typeface="+mn-ea"/>
                <a:cs typeface="+mn-cs"/>
                <a:sym typeface="Arial"/>
              </a:defRPr>
            </a:pPr>
            <a:endParaRPr/>
          </a:p>
        </p:txBody>
      </p:sp>
      <p:sp>
        <p:nvSpPr>
          <p:cNvPr id="231" name="Google Shape;190;p29"/>
          <p:cNvSpPr/>
          <p:nvPr/>
        </p:nvSpPr>
        <p:spPr>
          <a:xfrm>
            <a:off x="394673" y="2207810"/>
            <a:ext cx="653704" cy="419403"/>
          </a:xfrm>
          <a:prstGeom prst="rightArrow">
            <a:avLst>
              <a:gd name="adj1" fmla="val 50000"/>
              <a:gd name="adj2" fmla="val 50000"/>
            </a:avLst>
          </a:prstGeom>
          <a:solidFill>
            <a:srgbClr val="999999"/>
          </a:solidFill>
          <a:ln>
            <a:solidFill>
              <a:srgbClr val="434343"/>
            </a:solidFill>
          </a:ln>
        </p:spPr>
        <p:txBody>
          <a:bodyPr lIns="0" tIns="0" rIns="0" bIns="0" anchor="ctr"/>
          <a:lstStyle/>
          <a:p>
            <a:pPr>
              <a:defRPr>
                <a:solidFill>
                  <a:srgbClr val="000000"/>
                </a:solidFill>
                <a:latin typeface="+mn-lt"/>
                <a:ea typeface="+mn-ea"/>
                <a:cs typeface="+mn-cs"/>
                <a:sym typeface="Arial"/>
              </a:defRPr>
            </a:pPr>
            <a:endParaRPr/>
          </a:p>
        </p:txBody>
      </p:sp>
      <p:sp>
        <p:nvSpPr>
          <p:cNvPr id="232" name="Google Shape;191;p29"/>
          <p:cNvSpPr txBox="1"/>
          <p:nvPr/>
        </p:nvSpPr>
        <p:spPr>
          <a:xfrm>
            <a:off x="333024" y="1837775"/>
            <a:ext cx="777002" cy="3802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spAutoFit/>
          </a:bodyPr>
          <a:lstStyle>
            <a:lvl1pPr>
              <a:defRPr>
                <a:solidFill>
                  <a:srgbClr val="000000"/>
                </a:solidFill>
                <a:latin typeface="+mn-lt"/>
                <a:ea typeface="+mn-ea"/>
                <a:cs typeface="+mn-cs"/>
                <a:sym typeface="Arial"/>
              </a:defRPr>
            </a:lvl1pPr>
          </a:lstStyle>
          <a:p>
            <a:r>
              <a:t>YOU</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Google Shape;85;p13"/>
          <p:cNvSpPr txBox="1">
            <a:spLocks noGrp="1"/>
          </p:cNvSpPr>
          <p:nvPr>
            <p:ph type="ctrTitle"/>
          </p:nvPr>
        </p:nvSpPr>
        <p:spPr>
          <a:xfrm>
            <a:off x="598100" y="2501794"/>
            <a:ext cx="8222099" cy="838800"/>
          </a:xfrm>
          <a:prstGeom prst="rect">
            <a:avLst/>
          </a:prstGeom>
        </p:spPr>
        <p:txBody>
          <a:bodyPr/>
          <a:lstStyle>
            <a:lvl1pPr defTabSz="466344">
              <a:defRPr sz="3300"/>
            </a:lvl1pPr>
          </a:lstStyle>
          <a:p>
            <a:r>
              <a:t>The heart of the ACT therapeutic stance</a:t>
            </a:r>
          </a:p>
        </p:txBody>
      </p:sp>
      <p:sp>
        <p:nvSpPr>
          <p:cNvPr id="144" name="Google Shape;86;p13"/>
          <p:cNvSpPr txBox="1">
            <a:spLocks noGrp="1"/>
          </p:cNvSpPr>
          <p:nvPr>
            <p:ph type="subTitle" sz="quarter" idx="1"/>
          </p:nvPr>
        </p:nvSpPr>
        <p:spPr>
          <a:xfrm>
            <a:off x="598088" y="3634413"/>
            <a:ext cx="8222099" cy="432900"/>
          </a:xfrm>
          <a:prstGeom prst="rect">
            <a:avLst/>
          </a:prstGeom>
        </p:spPr>
        <p:txBody>
          <a:bodyPr/>
          <a:lstStyle>
            <a:lvl1pPr marL="0" defTabSz="704087">
              <a:defRPr sz="1600"/>
            </a:lvl1pPr>
          </a:lstStyle>
          <a:p>
            <a:r>
              <a:t>Robyn D. Walser, Ph.D. &amp; Lic. Manuela O´Connell</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Google Shape;202;p31"/>
          <p:cNvSpPr txBox="1">
            <a:spLocks noGrp="1"/>
          </p:cNvSpPr>
          <p:nvPr>
            <p:ph type="title"/>
          </p:nvPr>
        </p:nvSpPr>
        <p:spPr>
          <a:xfrm>
            <a:off x="311699" y="377343"/>
            <a:ext cx="8520602" cy="607803"/>
          </a:xfrm>
          <a:prstGeom prst="rect">
            <a:avLst/>
          </a:prstGeom>
        </p:spPr>
        <p:txBody>
          <a:bodyPr/>
          <a:lstStyle>
            <a:lvl1pPr defTabSz="850391">
              <a:defRPr sz="2700"/>
            </a:lvl1pPr>
          </a:lstStyle>
          <a:p>
            <a:r>
              <a:t>REFLECTIVE QUESTION</a:t>
            </a:r>
          </a:p>
        </p:txBody>
      </p:sp>
      <p:sp>
        <p:nvSpPr>
          <p:cNvPr id="237" name="Google Shape;203;p31"/>
          <p:cNvSpPr txBox="1">
            <a:spLocks noGrp="1"/>
          </p:cNvSpPr>
          <p:nvPr>
            <p:ph type="body" idx="1"/>
          </p:nvPr>
        </p:nvSpPr>
        <p:spPr>
          <a:xfrm>
            <a:off x="311699" y="985144"/>
            <a:ext cx="8520602" cy="3551103"/>
          </a:xfrm>
          <a:prstGeom prst="rect">
            <a:avLst/>
          </a:prstGeom>
        </p:spPr>
        <p:txBody>
          <a:bodyPr/>
          <a:lstStyle/>
          <a:p>
            <a:pPr>
              <a:lnSpc>
                <a:spcPct val="200000"/>
              </a:lnSpc>
              <a:buClr>
                <a:srgbClr val="000000"/>
              </a:buClr>
              <a:buFontTx/>
              <a:buAutoNum type="arabicPeriod"/>
              <a:defRPr>
                <a:solidFill>
                  <a:srgbClr val="000000"/>
                </a:solidFill>
              </a:defRPr>
            </a:pPr>
            <a:r>
              <a:t>How do you think you would change as a therapist if you listened with full awareness, spoke from the heart and made bold move(s)?</a:t>
            </a:r>
          </a:p>
        </p:txBody>
      </p:sp>
      <p:pic>
        <p:nvPicPr>
          <p:cNvPr id="238" name="Picture 1" descr="Picture 1"/>
          <p:cNvPicPr>
            <a:picLocks noChangeAspect="1"/>
          </p:cNvPicPr>
          <p:nvPr/>
        </p:nvPicPr>
        <p:blipFill>
          <a:blip r:embed="rId3"/>
          <a:stretch>
            <a:fillRect/>
          </a:stretch>
        </p:blipFill>
        <p:spPr>
          <a:xfrm>
            <a:off x="3452131" y="2323675"/>
            <a:ext cx="1619251" cy="2066926"/>
          </a:xfrm>
          <a:prstGeom prst="rect">
            <a:avLst/>
          </a:prstGeom>
          <a:ln w="12700">
            <a:miter lim="400000"/>
          </a:ln>
          <a:effectLst>
            <a:reflection stA="52000" endPos="40000" dir="5400000" sy="-100000" algn="bl" rotWithShape="0"/>
          </a:effectLst>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Google Shape;208;p32"/>
          <p:cNvSpPr txBox="1">
            <a:spLocks noGrp="1"/>
          </p:cNvSpPr>
          <p:nvPr>
            <p:ph type="title"/>
          </p:nvPr>
        </p:nvSpPr>
        <p:spPr>
          <a:xfrm>
            <a:off x="277923" y="343547"/>
            <a:ext cx="4045203" cy="1564505"/>
          </a:xfrm>
          <a:prstGeom prst="rect">
            <a:avLst/>
          </a:prstGeom>
        </p:spPr>
        <p:txBody>
          <a:bodyPr/>
          <a:lstStyle/>
          <a:p>
            <a:r>
              <a:t>Debriefing</a:t>
            </a:r>
          </a:p>
        </p:txBody>
      </p:sp>
      <p:sp>
        <p:nvSpPr>
          <p:cNvPr id="243" name="Google Shape;209;p32"/>
          <p:cNvSpPr txBox="1">
            <a:spLocks noGrp="1"/>
          </p:cNvSpPr>
          <p:nvPr>
            <p:ph type="body" sz="half" idx="1"/>
          </p:nvPr>
        </p:nvSpPr>
        <p:spPr>
          <a:xfrm>
            <a:off x="4914650" y="873274"/>
            <a:ext cx="3837000" cy="3695103"/>
          </a:xfrm>
          <a:prstGeom prst="rect">
            <a:avLst/>
          </a:prstGeom>
        </p:spPr>
        <p:txBody>
          <a:bodyPr anchor="ctr"/>
          <a:lstStyle/>
          <a:p>
            <a:pPr marL="0" algn="l">
              <a:lnSpc>
                <a:spcPct val="115000"/>
              </a:lnSpc>
              <a:defRPr sz="1800">
                <a:solidFill>
                  <a:srgbClr val="FFFFFF"/>
                </a:solidFill>
              </a:defRPr>
            </a:pPr>
            <a:r>
              <a:t>Take the larger perspective</a:t>
            </a:r>
          </a:p>
          <a:p>
            <a:pPr marL="0" algn="l">
              <a:lnSpc>
                <a:spcPct val="115000"/>
              </a:lnSpc>
              <a:spcBef>
                <a:spcPts val="1600"/>
              </a:spcBef>
              <a:defRPr sz="1800">
                <a:solidFill>
                  <a:srgbClr val="FFFFFF"/>
                </a:solidFill>
              </a:defRPr>
            </a:pPr>
            <a:r>
              <a:t>Listen with awareness</a:t>
            </a:r>
          </a:p>
          <a:p>
            <a:pPr marL="0" algn="l">
              <a:lnSpc>
                <a:spcPct val="115000"/>
              </a:lnSpc>
              <a:spcBef>
                <a:spcPts val="1600"/>
              </a:spcBef>
              <a:defRPr sz="1800">
                <a:solidFill>
                  <a:srgbClr val="FFFFFF"/>
                </a:solidFill>
              </a:defRPr>
            </a:pPr>
            <a:r>
              <a:t>Speak from your heart</a:t>
            </a:r>
          </a:p>
          <a:p>
            <a:pPr marL="0" algn="l">
              <a:lnSpc>
                <a:spcPct val="115000"/>
              </a:lnSpc>
              <a:spcBef>
                <a:spcPts val="1600"/>
              </a:spcBef>
              <a:defRPr sz="1800">
                <a:solidFill>
                  <a:srgbClr val="FFFFFF"/>
                </a:solidFill>
              </a:defRPr>
            </a:pPr>
            <a:r>
              <a:t>Be bold</a:t>
            </a:r>
          </a:p>
        </p:txBody>
      </p:sp>
      <p:pic>
        <p:nvPicPr>
          <p:cNvPr id="244" name="Google Shape;210;p32" descr="Google Shape;210;p32"/>
          <p:cNvPicPr>
            <a:picLocks noChangeAspect="1"/>
          </p:cNvPicPr>
          <p:nvPr/>
        </p:nvPicPr>
        <p:blipFill>
          <a:blip r:embed="rId3"/>
          <a:stretch>
            <a:fillRect/>
          </a:stretch>
        </p:blipFill>
        <p:spPr>
          <a:xfrm>
            <a:off x="895175" y="2410224"/>
            <a:ext cx="2810700" cy="1862902"/>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Google Shape;227;p35"/>
          <p:cNvSpPr txBox="1">
            <a:spLocks noGrp="1"/>
          </p:cNvSpPr>
          <p:nvPr>
            <p:ph type="title"/>
          </p:nvPr>
        </p:nvSpPr>
        <p:spPr>
          <a:xfrm>
            <a:off x="503397" y="815750"/>
            <a:ext cx="6060906" cy="4090800"/>
          </a:xfrm>
          <a:prstGeom prst="rect">
            <a:avLst/>
          </a:prstGeom>
        </p:spPr>
        <p:txBody>
          <a:bodyPr/>
          <a:lstStyle>
            <a:lvl1pPr>
              <a:lnSpc>
                <a:spcPct val="115000"/>
              </a:lnSpc>
              <a:defRPr sz="3600"/>
            </a:lvl1pPr>
          </a:lstStyle>
          <a:p>
            <a:r>
              <a:t>The therapist maintains a stance that instigates and reinforces psychological flexibility...and has heart</a:t>
            </a:r>
          </a:p>
        </p:txBody>
      </p:sp>
      <p:pic>
        <p:nvPicPr>
          <p:cNvPr id="249" name="Google Shape;228;p35" descr="Google Shape;228;p35"/>
          <p:cNvPicPr>
            <a:picLocks noChangeAspect="1"/>
          </p:cNvPicPr>
          <p:nvPr/>
        </p:nvPicPr>
        <p:blipFill>
          <a:blip r:embed="rId3"/>
          <a:stretch>
            <a:fillRect/>
          </a:stretch>
        </p:blipFill>
        <p:spPr>
          <a:xfrm>
            <a:off x="6449400" y="1882469"/>
            <a:ext cx="1180578" cy="1070453"/>
          </a:xfrm>
          <a:prstGeom prst="rect">
            <a:avLst/>
          </a:prstGeom>
          <a:ln w="12700">
            <a:miter lim="400000"/>
          </a:ln>
        </p:spPr>
      </p:pic>
      <p:pic>
        <p:nvPicPr>
          <p:cNvPr id="250" name="Google Shape;229;p35" descr="Google Shape;229;p35"/>
          <p:cNvPicPr>
            <a:picLocks noChangeAspect="1"/>
          </p:cNvPicPr>
          <p:nvPr/>
        </p:nvPicPr>
        <p:blipFill>
          <a:blip r:embed="rId4"/>
          <a:stretch>
            <a:fillRect/>
          </a:stretch>
        </p:blipFill>
        <p:spPr>
          <a:xfrm>
            <a:off x="7466800" y="3086524"/>
            <a:ext cx="1372553" cy="1028276"/>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4" name="Google Shape;215;p33"/>
          <p:cNvSpPr txBox="1">
            <a:spLocks noGrp="1"/>
          </p:cNvSpPr>
          <p:nvPr>
            <p:ph type="title"/>
          </p:nvPr>
        </p:nvSpPr>
        <p:spPr>
          <a:xfrm>
            <a:off x="353600" y="596348"/>
            <a:ext cx="6889499" cy="3603004"/>
          </a:xfrm>
          <a:prstGeom prst="rect">
            <a:avLst/>
          </a:prstGeom>
        </p:spPr>
        <p:txBody>
          <a:bodyPr/>
          <a:lstStyle>
            <a:lvl1pPr algn="ctr">
              <a:defRPr sz="3000"/>
            </a:lvl1pPr>
          </a:lstStyle>
          <a:p>
            <a:r>
              <a:t> I am invested and persistent in supporting them in taking action and responsibility in their lives, in acting on the freedom that is available to them.</a:t>
            </a:r>
          </a:p>
        </p:txBody>
      </p:sp>
      <p:sp>
        <p:nvSpPr>
          <p:cNvPr id="255" name="Google Shape;216;p33"/>
          <p:cNvSpPr txBox="1">
            <a:spLocks noGrp="1"/>
          </p:cNvSpPr>
          <p:nvPr>
            <p:ph type="body" sz="quarter" idx="4294967295"/>
          </p:nvPr>
        </p:nvSpPr>
        <p:spPr>
          <a:xfrm>
            <a:off x="3318272" y="3975675"/>
            <a:ext cx="8520605" cy="986101"/>
          </a:xfrm>
          <a:prstGeom prst="rect">
            <a:avLst/>
          </a:prstGeom>
        </p:spPr>
        <p:txBody>
          <a:bodyPr/>
          <a:lstStyle>
            <a:lvl1pPr marL="0" indent="0">
              <a:spcBef>
                <a:spcPts val="1600"/>
              </a:spcBef>
              <a:buSzTx/>
              <a:buNone/>
              <a:defRPr>
                <a:solidFill>
                  <a:srgbClr val="FFFFFF"/>
                </a:solidFill>
              </a:defRPr>
            </a:lvl1pPr>
          </a:lstStyle>
          <a:p>
            <a:r>
              <a:t>Dr. Robyn Walser</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9" name="Google Shape;221;p34"/>
          <p:cNvSpPr txBox="1">
            <a:spLocks noGrp="1"/>
          </p:cNvSpPr>
          <p:nvPr>
            <p:ph type="title"/>
          </p:nvPr>
        </p:nvSpPr>
        <p:spPr>
          <a:xfrm>
            <a:off x="311699" y="410000"/>
            <a:ext cx="8520602" cy="607803"/>
          </a:xfrm>
          <a:prstGeom prst="rect">
            <a:avLst/>
          </a:prstGeom>
        </p:spPr>
        <p:txBody>
          <a:bodyPr/>
          <a:lstStyle>
            <a:lvl1pPr defTabSz="850391">
              <a:defRPr sz="2700"/>
            </a:lvl1pPr>
          </a:lstStyle>
          <a:p>
            <a:r>
              <a:t>ACT IMPLEMENTED WITHIN OURSELVES</a:t>
            </a:r>
          </a:p>
        </p:txBody>
      </p:sp>
      <p:sp>
        <p:nvSpPr>
          <p:cNvPr id="260" name="Google Shape;222;p34"/>
          <p:cNvSpPr txBox="1">
            <a:spLocks noGrp="1"/>
          </p:cNvSpPr>
          <p:nvPr>
            <p:ph type="body" idx="1"/>
          </p:nvPr>
        </p:nvSpPr>
        <p:spPr>
          <a:xfrm>
            <a:off x="495874" y="1071998"/>
            <a:ext cx="8520602" cy="3339005"/>
          </a:xfrm>
          <a:prstGeom prst="rect">
            <a:avLst/>
          </a:prstGeom>
        </p:spPr>
        <p:txBody>
          <a:bodyPr/>
          <a:lstStyle/>
          <a:p>
            <a:pPr marL="0" indent="0">
              <a:buSzTx/>
              <a:buNone/>
            </a:pPr>
            <a:r>
              <a:t>Awareness of ourselves and ACT core process implemented within ourselves in session moment by moment.</a:t>
            </a:r>
          </a:p>
          <a:p>
            <a:pPr marL="914400">
              <a:spcBef>
                <a:spcPts val="1600"/>
              </a:spcBef>
            </a:pPr>
            <a:r>
              <a:t>Noticing - Detecting</a:t>
            </a:r>
          </a:p>
          <a:p>
            <a:pPr marL="914400"/>
            <a:r>
              <a:t>Implementing</a:t>
            </a:r>
          </a:p>
          <a:p>
            <a:pPr marL="914400"/>
            <a:r>
              <a:t>Reading consequences</a:t>
            </a:r>
          </a:p>
          <a:p>
            <a:pPr marL="0" indent="0">
              <a:spcBef>
                <a:spcPts val="1600"/>
              </a:spcBef>
              <a:buSzTx/>
              <a:buNone/>
            </a:pPr>
            <a:r>
              <a:t>It is a psychological flexibility dance!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oogle Shape;91;p14"/>
          <p:cNvSpPr txBox="1">
            <a:spLocks noGrp="1"/>
          </p:cNvSpPr>
          <p:nvPr>
            <p:ph type="title"/>
          </p:nvPr>
        </p:nvSpPr>
        <p:spPr>
          <a:xfrm>
            <a:off x="311699" y="410000"/>
            <a:ext cx="8520602" cy="607803"/>
          </a:xfrm>
          <a:prstGeom prst="rect">
            <a:avLst/>
          </a:prstGeom>
        </p:spPr>
        <p:txBody>
          <a:bodyPr/>
          <a:lstStyle>
            <a:lvl1pPr defTabSz="850391">
              <a:defRPr sz="2700"/>
            </a:lvl1pPr>
          </a:lstStyle>
          <a:p>
            <a:r>
              <a:t>Objectives</a:t>
            </a:r>
          </a:p>
        </p:txBody>
      </p:sp>
      <p:sp>
        <p:nvSpPr>
          <p:cNvPr id="149" name="Google Shape;92;p14"/>
          <p:cNvSpPr txBox="1">
            <a:spLocks noGrp="1"/>
          </p:cNvSpPr>
          <p:nvPr>
            <p:ph type="body" idx="1"/>
          </p:nvPr>
        </p:nvSpPr>
        <p:spPr>
          <a:xfrm>
            <a:off x="311699" y="1512799"/>
            <a:ext cx="8520602" cy="3056104"/>
          </a:xfrm>
          <a:prstGeom prst="rect">
            <a:avLst/>
          </a:prstGeom>
        </p:spPr>
        <p:txBody>
          <a:bodyPr/>
          <a:lstStyle/>
          <a:p>
            <a:pPr>
              <a:lnSpc>
                <a:spcPct val="200000"/>
              </a:lnSpc>
              <a:buFontTx/>
              <a:buAutoNum type="arabicParenR"/>
            </a:pPr>
            <a:r>
              <a:t>Discuss how to be more context sensitive and track consequences of therapist behaviours.</a:t>
            </a:r>
          </a:p>
          <a:p>
            <a:pPr>
              <a:lnSpc>
                <a:spcPct val="200000"/>
              </a:lnSpc>
              <a:buFontTx/>
              <a:buAutoNum type="arabicParenR"/>
            </a:pPr>
            <a:r>
              <a:t>Create a context in which participants will be able to use an open, engaged and committed stance.</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Google Shape;97;p15"/>
          <p:cNvSpPr txBox="1">
            <a:spLocks noGrp="1"/>
          </p:cNvSpPr>
          <p:nvPr>
            <p:ph type="title"/>
          </p:nvPr>
        </p:nvSpPr>
        <p:spPr>
          <a:xfrm>
            <a:off x="598100" y="2152344"/>
            <a:ext cx="8222099" cy="838800"/>
          </a:xfrm>
          <a:prstGeom prst="rect">
            <a:avLst/>
          </a:prstGeom>
        </p:spPr>
        <p:txBody>
          <a:bodyPr/>
          <a:lstStyle>
            <a:lvl1pPr defTabSz="722376">
              <a:defRPr sz="3300"/>
            </a:lvl1pPr>
          </a:lstStyle>
          <a:p>
            <a:r>
              <a:t>What is the ACT therapeutic stance about?</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 name="Picture 2" descr="Picture 2"/>
          <p:cNvPicPr>
            <a:picLocks noChangeAspect="1"/>
          </p:cNvPicPr>
          <p:nvPr/>
        </p:nvPicPr>
        <p:blipFill>
          <a:blip r:embed="rId3"/>
          <a:stretch>
            <a:fillRect/>
          </a:stretch>
        </p:blipFill>
        <p:spPr>
          <a:xfrm>
            <a:off x="0" y="1"/>
            <a:ext cx="8160444" cy="4910097"/>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 name="Google Shape;108;p17" descr="Google Shape;108;p17"/>
          <p:cNvPicPr>
            <a:picLocks noChangeAspect="1"/>
          </p:cNvPicPr>
          <p:nvPr/>
        </p:nvPicPr>
        <p:blipFill>
          <a:blip r:embed="rId3"/>
          <a:stretch>
            <a:fillRect/>
          </a:stretch>
        </p:blipFill>
        <p:spPr>
          <a:xfrm>
            <a:off x="2150148" y="974070"/>
            <a:ext cx="3610105" cy="2886875"/>
          </a:xfrm>
          <a:prstGeom prst="rect">
            <a:avLst/>
          </a:prstGeom>
          <a:ln w="12700">
            <a:miter lim="400000"/>
          </a:ln>
        </p:spPr>
      </p:pic>
      <p:sp>
        <p:nvSpPr>
          <p:cNvPr id="162" name="Google Shape;109;p17"/>
          <p:cNvSpPr/>
          <p:nvPr/>
        </p:nvSpPr>
        <p:spPr>
          <a:xfrm>
            <a:off x="1418473" y="246698"/>
            <a:ext cx="2541005" cy="4341604"/>
          </a:xfrm>
          <a:prstGeom prst="rect">
            <a:avLst/>
          </a:prstGeom>
          <a:ln w="76200">
            <a:solidFill>
              <a:srgbClr val="0000FF"/>
            </a:solidFill>
          </a:ln>
        </p:spPr>
        <p:txBody>
          <a:bodyPr lIns="0" tIns="0" rIns="0" bIns="0" anchor="ctr"/>
          <a:lstStyle/>
          <a:p>
            <a:pPr>
              <a:defRPr>
                <a:solidFill>
                  <a:srgbClr val="000000"/>
                </a:solidFill>
                <a:latin typeface="+mn-lt"/>
                <a:ea typeface="+mn-ea"/>
                <a:cs typeface="+mn-cs"/>
                <a:sym typeface="Arial"/>
              </a:defRPr>
            </a:pPr>
            <a:endParaRPr/>
          </a:p>
        </p:txBody>
      </p:sp>
      <p:sp>
        <p:nvSpPr>
          <p:cNvPr id="163" name="Google Shape;110;p17"/>
          <p:cNvSpPr/>
          <p:nvPr/>
        </p:nvSpPr>
        <p:spPr>
          <a:xfrm>
            <a:off x="394673" y="2207810"/>
            <a:ext cx="653704" cy="419403"/>
          </a:xfrm>
          <a:prstGeom prst="rightArrow">
            <a:avLst>
              <a:gd name="adj1" fmla="val 50000"/>
              <a:gd name="adj2" fmla="val 50000"/>
            </a:avLst>
          </a:prstGeom>
          <a:solidFill>
            <a:srgbClr val="999999"/>
          </a:solidFill>
          <a:ln>
            <a:solidFill>
              <a:srgbClr val="434343"/>
            </a:solidFill>
          </a:ln>
        </p:spPr>
        <p:txBody>
          <a:bodyPr lIns="0" tIns="0" rIns="0" bIns="0" anchor="ctr"/>
          <a:lstStyle/>
          <a:p>
            <a:pPr>
              <a:defRPr>
                <a:solidFill>
                  <a:srgbClr val="000000"/>
                </a:solidFill>
                <a:latin typeface="+mn-lt"/>
                <a:ea typeface="+mn-ea"/>
                <a:cs typeface="+mn-cs"/>
                <a:sym typeface="Arial"/>
              </a:defRPr>
            </a:pPr>
            <a:endParaRPr/>
          </a:p>
        </p:txBody>
      </p:sp>
      <p:sp>
        <p:nvSpPr>
          <p:cNvPr id="164" name="Google Shape;111;p17"/>
          <p:cNvSpPr txBox="1"/>
          <p:nvPr/>
        </p:nvSpPr>
        <p:spPr>
          <a:xfrm>
            <a:off x="333024" y="1837775"/>
            <a:ext cx="777002" cy="3802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spAutoFit/>
          </a:bodyPr>
          <a:lstStyle>
            <a:lvl1pPr>
              <a:defRPr>
                <a:solidFill>
                  <a:srgbClr val="000000"/>
                </a:solidFill>
                <a:latin typeface="+mn-lt"/>
                <a:ea typeface="+mn-ea"/>
                <a:cs typeface="+mn-cs"/>
                <a:sym typeface="Arial"/>
              </a:defRPr>
            </a:lvl1pPr>
          </a:lstStyle>
          <a:p>
            <a:r>
              <a:t>YOU</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Google Shape;116;p18"/>
          <p:cNvSpPr txBox="1">
            <a:spLocks noGrp="1"/>
          </p:cNvSpPr>
          <p:nvPr>
            <p:ph type="title"/>
          </p:nvPr>
        </p:nvSpPr>
        <p:spPr>
          <a:xfrm>
            <a:off x="265500" y="1151098"/>
            <a:ext cx="4045200" cy="1564505"/>
          </a:xfrm>
          <a:prstGeom prst="rect">
            <a:avLst/>
          </a:prstGeom>
        </p:spPr>
        <p:txBody>
          <a:bodyPr/>
          <a:lstStyle/>
          <a:p>
            <a:r>
              <a:t>Stance</a:t>
            </a:r>
          </a:p>
        </p:txBody>
      </p:sp>
      <p:sp>
        <p:nvSpPr>
          <p:cNvPr id="169" name="Google Shape;117;p18"/>
          <p:cNvSpPr txBox="1">
            <a:spLocks noGrp="1"/>
          </p:cNvSpPr>
          <p:nvPr>
            <p:ph type="body" sz="half" idx="1"/>
          </p:nvPr>
        </p:nvSpPr>
        <p:spPr>
          <a:xfrm>
            <a:off x="4982073" y="802222"/>
            <a:ext cx="3837002" cy="3695105"/>
          </a:xfrm>
          <a:prstGeom prst="rect">
            <a:avLst/>
          </a:prstGeom>
        </p:spPr>
        <p:txBody>
          <a:bodyPr anchor="ctr"/>
          <a:lstStyle/>
          <a:p>
            <a:pPr marL="0" indent="457200" algn="l">
              <a:lnSpc>
                <a:spcPct val="115000"/>
              </a:lnSpc>
              <a:defRPr sz="1200" i="1">
                <a:solidFill>
                  <a:srgbClr val="FFFFFF"/>
                </a:solidFill>
                <a:latin typeface="Times New Roman"/>
                <a:ea typeface="Times New Roman"/>
                <a:cs typeface="Times New Roman"/>
                <a:sym typeface="Times New Roman"/>
              </a:defRPr>
            </a:pPr>
            <a:r>
              <a:t>Defined in Two Ways</a:t>
            </a:r>
            <a:br/>
            <a:endParaRPr/>
          </a:p>
          <a:p>
            <a:pPr marL="0" indent="1828800" algn="l">
              <a:lnSpc>
                <a:spcPct val="115000"/>
              </a:lnSpc>
              <a:spcBef>
                <a:spcPts val="1600"/>
              </a:spcBef>
              <a:defRPr sz="1200" i="1">
                <a:solidFill>
                  <a:srgbClr val="FFFFFF"/>
                </a:solidFill>
                <a:latin typeface="Times New Roman"/>
                <a:ea typeface="Times New Roman"/>
                <a:cs typeface="Times New Roman"/>
                <a:sym typeface="Times New Roman"/>
              </a:defRPr>
            </a:pPr>
            <a:r>
              <a:t>Both are Relevant </a:t>
            </a:r>
            <a:br/>
            <a:endParaRPr/>
          </a:p>
          <a:p>
            <a:pPr marL="0" indent="1828800" algn="l">
              <a:lnSpc>
                <a:spcPct val="115000"/>
              </a:lnSpc>
              <a:spcBef>
                <a:spcPts val="1600"/>
              </a:spcBef>
              <a:defRPr sz="1200">
                <a:solidFill>
                  <a:srgbClr val="FFFFFF"/>
                </a:solidFill>
                <a:latin typeface="Times New Roman"/>
                <a:ea typeface="Times New Roman"/>
                <a:cs typeface="Times New Roman"/>
                <a:sym typeface="Times New Roman"/>
              </a:defRPr>
            </a:pPr>
            <a:endParaRPr/>
          </a:p>
          <a:p>
            <a:pPr marL="457200" indent="-304800" algn="l">
              <a:lnSpc>
                <a:spcPct val="115000"/>
              </a:lnSpc>
              <a:spcBef>
                <a:spcPts val="1600"/>
              </a:spcBef>
              <a:buClr>
                <a:srgbClr val="FFFFFF"/>
              </a:buClr>
              <a:buSzPts val="1200"/>
              <a:buAutoNum type="arabicPeriod"/>
              <a:defRPr sz="1200" b="1">
                <a:solidFill>
                  <a:srgbClr val="FFFFFF"/>
                </a:solidFill>
                <a:latin typeface="Times New Roman"/>
                <a:ea typeface="Times New Roman"/>
                <a:cs typeface="Times New Roman"/>
                <a:sym typeface="Times New Roman"/>
              </a:defRPr>
            </a:pPr>
            <a:r>
              <a:t>An adopted position with respect to experiencing mental or emotional events </a:t>
            </a:r>
          </a:p>
          <a:p>
            <a:pPr marL="457200" indent="-304800" algn="l">
              <a:lnSpc>
                <a:spcPct val="115000"/>
              </a:lnSpc>
              <a:buClr>
                <a:srgbClr val="FFFFFF"/>
              </a:buClr>
              <a:buSzPts val="1200"/>
              <a:buAutoNum type="arabicPeriod"/>
              <a:defRPr sz="1200" b="1">
                <a:solidFill>
                  <a:srgbClr val="FFFFFF"/>
                </a:solidFill>
                <a:latin typeface="Times New Roman"/>
                <a:ea typeface="Times New Roman"/>
                <a:cs typeface="Times New Roman"/>
                <a:sym typeface="Times New Roman"/>
              </a:defRPr>
            </a:pPr>
            <a:r>
              <a:t>As a “position of the feet.”</a:t>
            </a:r>
          </a:p>
        </p:txBody>
      </p:sp>
      <p:sp>
        <p:nvSpPr>
          <p:cNvPr id="170" name="Google Shape;118;p18"/>
          <p:cNvSpPr txBox="1"/>
          <p:nvPr/>
        </p:nvSpPr>
        <p:spPr>
          <a:xfrm>
            <a:off x="265500" y="2768999"/>
            <a:ext cx="4045200" cy="12693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ormAutofit/>
          </a:bodyPr>
          <a:lstStyle>
            <a:lvl1pPr algn="ctr">
              <a:lnSpc>
                <a:spcPct val="115000"/>
              </a:lnSpc>
              <a:spcBef>
                <a:spcPts val="1600"/>
              </a:spcBef>
              <a:defRPr>
                <a:solidFill>
                  <a:srgbClr val="000000"/>
                </a:solidFill>
                <a:latin typeface="Times New Roman"/>
                <a:ea typeface="Times New Roman"/>
                <a:cs typeface="Times New Roman"/>
                <a:sym typeface="Times New Roman"/>
              </a:defRPr>
            </a:lvl1pPr>
          </a:lstStyle>
          <a:p>
            <a:r>
              <a:t>It is a place occupied by experience and body</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 name="Picture 2" descr="Picture 2"/>
          <p:cNvPicPr>
            <a:picLocks noChangeAspect="1"/>
          </p:cNvPicPr>
          <p:nvPr/>
        </p:nvPicPr>
        <p:blipFill>
          <a:blip r:embed="rId3"/>
          <a:stretch>
            <a:fillRect/>
          </a:stretch>
        </p:blipFill>
        <p:spPr>
          <a:xfrm>
            <a:off x="1476755" y="1038010"/>
            <a:ext cx="5715001" cy="3543301"/>
          </a:xfrm>
          <a:prstGeom prst="rect">
            <a:avLst/>
          </a:prstGeom>
          <a:ln w="12700">
            <a:miter lim="400000"/>
          </a:ln>
        </p:spPr>
      </p:pic>
      <p:sp>
        <p:nvSpPr>
          <p:cNvPr id="173" name="Google Shape;123;p19"/>
          <p:cNvSpPr txBox="1">
            <a:spLocks noGrp="1"/>
          </p:cNvSpPr>
          <p:nvPr>
            <p:ph type="title"/>
          </p:nvPr>
        </p:nvSpPr>
        <p:spPr>
          <a:xfrm>
            <a:off x="0" y="-7125"/>
            <a:ext cx="8520602" cy="607805"/>
          </a:xfrm>
          <a:prstGeom prst="rect">
            <a:avLst/>
          </a:prstGeom>
        </p:spPr>
        <p:txBody>
          <a:bodyPr/>
          <a:lstStyle>
            <a:lvl1pPr>
              <a:defRPr sz="2400">
                <a:solidFill>
                  <a:srgbClr val="000000"/>
                </a:solidFill>
                <a:latin typeface="Impact"/>
                <a:ea typeface="Impact"/>
                <a:cs typeface="Impact"/>
                <a:sym typeface="Impact"/>
              </a:defRPr>
            </a:lvl1pPr>
          </a:lstStyle>
          <a:p>
            <a:r>
              <a:t>The ‘adopted’ stance </a:t>
            </a:r>
          </a:p>
        </p:txBody>
      </p:sp>
      <p:sp>
        <p:nvSpPr>
          <p:cNvPr id="174" name="Google Shape;124;p19"/>
          <p:cNvSpPr txBox="1">
            <a:spLocks noGrp="1"/>
          </p:cNvSpPr>
          <p:nvPr>
            <p:ph type="body" idx="1"/>
          </p:nvPr>
        </p:nvSpPr>
        <p:spPr>
          <a:xfrm>
            <a:off x="110489" y="473642"/>
            <a:ext cx="8648701" cy="3339004"/>
          </a:xfrm>
          <a:prstGeom prst="rect">
            <a:avLst/>
          </a:prstGeom>
        </p:spPr>
        <p:txBody>
          <a:bodyPr/>
          <a:lstStyle/>
          <a:p>
            <a:pPr marL="425194" indent="-283463" defTabSz="850391">
              <a:buClr>
                <a:srgbClr val="1C4587"/>
              </a:buClr>
              <a:buSzPts val="1100"/>
              <a:buFontTx/>
              <a:buAutoNum type="arabicPeriod"/>
              <a:defRPr sz="1100" b="1">
                <a:solidFill>
                  <a:srgbClr val="1C4587"/>
                </a:solidFill>
                <a:latin typeface="Calibri"/>
                <a:ea typeface="Calibri"/>
                <a:cs typeface="Calibri"/>
                <a:sym typeface="Calibri"/>
              </a:defRPr>
            </a:pPr>
            <a:r>
              <a:t>Requires awareness</a:t>
            </a:r>
          </a:p>
          <a:p>
            <a:pPr marL="425194" indent="-283463" defTabSz="850391">
              <a:buClr>
                <a:srgbClr val="000000"/>
              </a:buClr>
              <a:buSzPts val="1100"/>
              <a:buFontTx/>
              <a:buAutoNum type="arabicPeriod"/>
              <a:defRPr sz="1100">
                <a:solidFill>
                  <a:srgbClr val="000000"/>
                </a:solidFill>
                <a:latin typeface="Calibri"/>
                <a:ea typeface="Calibri"/>
                <a:cs typeface="Calibri"/>
                <a:sym typeface="Calibri"/>
              </a:defRPr>
            </a:pPr>
            <a:r>
              <a:t>Is Intimately linked to the ACT Core Competencies for the Therapeutic Relationship</a:t>
            </a:r>
          </a:p>
          <a:p>
            <a:pPr marL="0" indent="0" defTabSz="850391">
              <a:spcBef>
                <a:spcPts val="1400"/>
              </a:spcBef>
              <a:buSzTx/>
              <a:buNone/>
              <a:defRPr sz="1100">
                <a:solidFill>
                  <a:srgbClr val="000000"/>
                </a:solidFill>
                <a:latin typeface="Calibri"/>
                <a:ea typeface="Calibri"/>
                <a:cs typeface="Calibri"/>
                <a:sym typeface="Calibri"/>
              </a:defRPr>
            </a:pPr>
            <a:r>
              <a:t>The ACT therapist</a:t>
            </a:r>
          </a:p>
          <a:p>
            <a:pPr marL="0" lvl="1" indent="566927" defTabSz="850391">
              <a:spcBef>
                <a:spcPts val="1400"/>
              </a:spcBef>
              <a:buSzTx/>
              <a:buNone/>
              <a:defRPr sz="1100" b="1">
                <a:solidFill>
                  <a:srgbClr val="1C4587"/>
                </a:solidFill>
                <a:latin typeface="Calibri"/>
                <a:ea typeface="Calibri"/>
                <a:cs typeface="Calibri"/>
                <a:sym typeface="Calibri"/>
              </a:defRPr>
            </a:pPr>
            <a:br>
              <a:rPr>
                <a:solidFill>
                  <a:srgbClr val="000000"/>
                </a:solidFill>
              </a:rPr>
            </a:br>
            <a:endParaRPr>
              <a:solidFill>
                <a:srgbClr val="000000"/>
              </a:solidFill>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Google Shape;129;p20"/>
          <p:cNvSpPr txBox="1">
            <a:spLocks noGrp="1"/>
          </p:cNvSpPr>
          <p:nvPr>
            <p:ph type="title"/>
          </p:nvPr>
        </p:nvSpPr>
        <p:spPr>
          <a:xfrm>
            <a:off x="311699" y="410000"/>
            <a:ext cx="8520602" cy="607803"/>
          </a:xfrm>
          <a:prstGeom prst="rect">
            <a:avLst/>
          </a:prstGeom>
        </p:spPr>
        <p:txBody>
          <a:bodyPr/>
          <a:lstStyle>
            <a:lvl1pPr>
              <a:defRPr sz="2400">
                <a:solidFill>
                  <a:srgbClr val="000000"/>
                </a:solidFill>
                <a:latin typeface="Impact"/>
                <a:ea typeface="Impact"/>
                <a:cs typeface="Impact"/>
                <a:sym typeface="Impact"/>
              </a:defRPr>
            </a:lvl1pPr>
          </a:lstStyle>
          <a:p>
            <a:r>
              <a:t>The “position of the feet”</a:t>
            </a:r>
          </a:p>
        </p:txBody>
      </p:sp>
      <p:sp>
        <p:nvSpPr>
          <p:cNvPr id="179" name="Google Shape;130;p20"/>
          <p:cNvSpPr txBox="1">
            <a:spLocks noGrp="1"/>
          </p:cNvSpPr>
          <p:nvPr>
            <p:ph type="body" idx="1"/>
          </p:nvPr>
        </p:nvSpPr>
        <p:spPr>
          <a:xfrm>
            <a:off x="311699" y="1236948"/>
            <a:ext cx="8520602" cy="3339005"/>
          </a:xfrm>
          <a:prstGeom prst="rect">
            <a:avLst/>
          </a:prstGeom>
        </p:spPr>
        <p:txBody>
          <a:bodyPr/>
          <a:lstStyle/>
          <a:p>
            <a:pPr indent="-304800">
              <a:buClr>
                <a:srgbClr val="000000"/>
              </a:buClr>
              <a:buSzPts val="1200"/>
              <a:buFontTx/>
              <a:buAutoNum type="arabicPeriod"/>
              <a:defRPr sz="1200">
                <a:solidFill>
                  <a:srgbClr val="000000"/>
                </a:solidFill>
                <a:latin typeface="Calibri"/>
                <a:ea typeface="Calibri"/>
                <a:cs typeface="Calibri"/>
                <a:sym typeface="Calibri"/>
              </a:defRPr>
            </a:pPr>
            <a:r>
              <a:t>Is explored through </a:t>
            </a:r>
            <a:r>
              <a:rPr b="1">
                <a:solidFill>
                  <a:srgbClr val="1C4587"/>
                </a:solidFill>
              </a:rPr>
              <a:t>being bold</a:t>
            </a:r>
            <a:r>
              <a:t> - taking action, stepping forward even when difficult</a:t>
            </a:r>
          </a:p>
          <a:p>
            <a:pPr indent="-304800">
              <a:buClr>
                <a:srgbClr val="000000"/>
              </a:buClr>
              <a:buSzPts val="1200"/>
              <a:buFontTx/>
              <a:buAutoNum type="arabicPeriod"/>
              <a:defRPr sz="1200">
                <a:solidFill>
                  <a:srgbClr val="000000"/>
                </a:solidFill>
                <a:latin typeface="Calibri"/>
                <a:ea typeface="Calibri"/>
                <a:cs typeface="Calibri"/>
                <a:sym typeface="Calibri"/>
              </a:defRPr>
            </a:pPr>
            <a:r>
              <a:t>Is about </a:t>
            </a:r>
            <a:r>
              <a:rPr b="1">
                <a:solidFill>
                  <a:srgbClr val="1C4587"/>
                </a:solidFill>
              </a:rPr>
              <a:t>speaking from the heart</a:t>
            </a:r>
            <a:r>
              <a:t> - connecting to self and other at the level of feeling with an authentic, simple, and sincere presence </a:t>
            </a:r>
          </a:p>
        </p:txBody>
      </p:sp>
      <p:pic>
        <p:nvPicPr>
          <p:cNvPr id="180" name="Google Shape;131;p20" descr="Google Shape;131;p20"/>
          <p:cNvPicPr>
            <a:picLocks noChangeAspect="1"/>
          </p:cNvPicPr>
          <p:nvPr/>
        </p:nvPicPr>
        <p:blipFill>
          <a:blip r:embed="rId2"/>
          <a:stretch>
            <a:fillRect/>
          </a:stretch>
        </p:blipFill>
        <p:spPr>
          <a:xfrm>
            <a:off x="2770632" y="2048255"/>
            <a:ext cx="2266445" cy="2463820"/>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Geometric">
  <a:themeElements>
    <a:clrScheme name="Geometric">
      <a:dk1>
        <a:srgbClr val="2A3990"/>
      </a:dk1>
      <a:lt1>
        <a:srgbClr val="2A3990"/>
      </a:lt1>
      <a:dk2>
        <a:srgbClr val="A7A7A7"/>
      </a:dk2>
      <a:lt2>
        <a:srgbClr val="535353"/>
      </a:lt2>
      <a:accent1>
        <a:srgbClr val="212D74"/>
      </a:accent1>
      <a:accent2>
        <a:srgbClr val="3949AB"/>
      </a:accent2>
      <a:accent3>
        <a:srgbClr val="9C254D"/>
      </a:accent3>
      <a:accent4>
        <a:srgbClr val="D23369"/>
      </a:accent4>
      <a:accent5>
        <a:srgbClr val="F06292"/>
      </a:accent5>
      <a:accent6>
        <a:srgbClr val="7890CD"/>
      </a:accent6>
      <a:hlink>
        <a:srgbClr val="0000FF"/>
      </a:hlink>
      <a:folHlink>
        <a:srgbClr val="FF00FF"/>
      </a:folHlink>
    </a:clrScheme>
    <a:fontScheme name="Geometric">
      <a:majorFont>
        <a:latin typeface="Helvetica"/>
        <a:ea typeface="Helvetica"/>
        <a:cs typeface="Helvetica"/>
      </a:majorFont>
      <a:minorFont>
        <a:latin typeface="Arial"/>
        <a:ea typeface="Arial"/>
        <a:cs typeface="Arial"/>
      </a:minorFont>
    </a:fontScheme>
    <a:fmtScheme name="Geometric">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A3990"/>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A399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A399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Geometric">
  <a:themeElements>
    <a:clrScheme name="Geometric">
      <a:dk1>
        <a:srgbClr val="000000"/>
      </a:dk1>
      <a:lt1>
        <a:srgbClr val="FFFFFF"/>
      </a:lt1>
      <a:dk2>
        <a:srgbClr val="A7A7A7"/>
      </a:dk2>
      <a:lt2>
        <a:srgbClr val="535353"/>
      </a:lt2>
      <a:accent1>
        <a:srgbClr val="212D74"/>
      </a:accent1>
      <a:accent2>
        <a:srgbClr val="3949AB"/>
      </a:accent2>
      <a:accent3>
        <a:srgbClr val="9C254D"/>
      </a:accent3>
      <a:accent4>
        <a:srgbClr val="D23369"/>
      </a:accent4>
      <a:accent5>
        <a:srgbClr val="F06292"/>
      </a:accent5>
      <a:accent6>
        <a:srgbClr val="7890CD"/>
      </a:accent6>
      <a:hlink>
        <a:srgbClr val="0000FF"/>
      </a:hlink>
      <a:folHlink>
        <a:srgbClr val="FF00FF"/>
      </a:folHlink>
    </a:clrScheme>
    <a:fontScheme name="Geometric">
      <a:majorFont>
        <a:latin typeface="Helvetica"/>
        <a:ea typeface="Helvetica"/>
        <a:cs typeface="Helvetica"/>
      </a:majorFont>
      <a:minorFont>
        <a:latin typeface="Arial"/>
        <a:ea typeface="Arial"/>
        <a:cs typeface="Arial"/>
      </a:minorFont>
    </a:fontScheme>
    <a:fmtScheme name="Geometric">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A3990"/>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A399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A399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3097</Words>
  <Application>Microsoft Office PowerPoint</Application>
  <PresentationFormat>On-screen Show (16:9)</PresentationFormat>
  <Paragraphs>257</Paragraphs>
  <Slides>24</Slides>
  <Notes>20</Notes>
  <HiddenSlides>6</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Helvetica</vt:lpstr>
      <vt:lpstr>Impact</vt:lpstr>
      <vt:lpstr>Roboto</vt:lpstr>
      <vt:lpstr>Times New Roman</vt:lpstr>
      <vt:lpstr>Geometric</vt:lpstr>
      <vt:lpstr>Please seat towards the front!</vt:lpstr>
      <vt:lpstr>The heart of the ACT therapeutic stance</vt:lpstr>
      <vt:lpstr>Objectives</vt:lpstr>
      <vt:lpstr>What is the ACT therapeutic stance about?</vt:lpstr>
      <vt:lpstr>PowerPoint Presentation</vt:lpstr>
      <vt:lpstr>PowerPoint Presentation</vt:lpstr>
      <vt:lpstr>Stance</vt:lpstr>
      <vt:lpstr>The ‘adopted’ stance </vt:lpstr>
      <vt:lpstr>The “position of the feet”</vt:lpstr>
      <vt:lpstr>The ACT therapeutic stance is and can be cultivated</vt:lpstr>
      <vt:lpstr>The stance is interwoven, tied together – feet and heart - in whole cloth by the threads of what it means to engage in a relationship designed to compassionately support another being in creating a meaningful life.</vt:lpstr>
      <vt:lpstr>Today’s Focus: The ACT Experiential Stance</vt:lpstr>
      <vt:lpstr>SELF AWARENESS</vt:lpstr>
      <vt:lpstr>2. DISCOVERING YOUR EMBODIED STANCE</vt:lpstr>
      <vt:lpstr>Self reflective questions</vt:lpstr>
      <vt:lpstr>Engaged!</vt:lpstr>
      <vt:lpstr>3. EXERCISE </vt:lpstr>
      <vt:lpstr>Exercise (cont)</vt:lpstr>
      <vt:lpstr>PowerPoint Presentation</vt:lpstr>
      <vt:lpstr>REFLECTIVE QUESTION</vt:lpstr>
      <vt:lpstr>Debriefing</vt:lpstr>
      <vt:lpstr>The therapist maintains a stance that instigates and reinforces psychological flexibility...and has heart</vt:lpstr>
      <vt:lpstr> I am invested and persistent in supporting them in taking action and responsibility in their lives, in acting on the freedom that is available to them.</vt:lpstr>
      <vt:lpstr>ACT IMPLEMENTED WITHIN OURSELVES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Please seat towards the front!</dc:title>
  <dc:creator>R Z</dc:creator>
  <cp:lastModifiedBy>R Z</cp:lastModifiedBy>
  <cp:revision>1</cp:revision>
  <dcterms:modified xsi:type="dcterms:W3CDTF">2019-07-10T14:53:11Z</dcterms:modified>
</cp:coreProperties>
</file>